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9" r:id="rId4"/>
    <p:sldId id="269" r:id="rId5"/>
    <p:sldId id="258" r:id="rId6"/>
    <p:sldId id="260" r:id="rId7"/>
    <p:sldId id="261" r:id="rId8"/>
    <p:sldId id="262" r:id="rId9"/>
    <p:sldId id="263" r:id="rId10"/>
    <p:sldId id="264" r:id="rId11"/>
    <p:sldId id="265" r:id="rId12"/>
    <p:sldId id="266" r:id="rId13"/>
    <p:sldId id="267" r:id="rId14"/>
    <p:sldId id="272" r:id="rId15"/>
    <p:sldId id="273" r:id="rId16"/>
  </p:sldIdLst>
  <p:sldSz cx="9144000" cy="6858000" type="screen4x3"/>
  <p:notesSz cx="6858000" cy="9144000"/>
  <p:embeddedFontLst>
    <p:embeddedFont>
      <p:font typeface="Tahoma" pitchFamily="34" charset="0"/>
      <p:regular r:id="rId17"/>
      <p:bold r:id="rId18"/>
    </p:embeddedFont>
    <p:embeddedFont>
      <p:font typeface="Wingdings 2" pitchFamily="18" charset="2"/>
      <p:regular r:id="rId19"/>
    </p:embeddedFont>
    <p:embeddedFont>
      <p:font typeface="Corbel" pitchFamily="34" charset="0"/>
      <p:regular r:id="rId20"/>
      <p:bold r:id="rId21"/>
      <p:italic r:id="rId22"/>
      <p:boldItalic r:id="rId23"/>
    </p:embeddedFont>
    <p:embeddedFont>
      <p:font typeface="Wingdings 3" pitchFamily="18" charset="2"/>
      <p:regular r:id="rId24"/>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21/3/2018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2342CEA3-3058-4D43-AE35-B3DA76CB4003}" type="datetimeFigureOut">
              <a:rPr lang="el-GR" smtClean="0"/>
              <a:pPr/>
              <a:t>21/3/2018</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42CEA3-3058-4D43-AE35-B3DA76CB4003}" type="datetimeFigureOut">
              <a:rPr lang="el-GR" smtClean="0"/>
              <a:pPr/>
              <a:t>21/3/2018</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2115688"/>
            <a:ext cx="8077200" cy="1673352"/>
          </a:xfrm>
        </p:spPr>
        <p:txBody>
          <a:bodyPr>
            <a:noAutofit/>
          </a:bodyPr>
          <a:lstStyle/>
          <a:p>
            <a:r>
              <a:rPr lang="el-GR" sz="4000" smtClean="0">
                <a:latin typeface="Tahoma" pitchFamily="34" charset="0"/>
                <a:ea typeface="Tahoma" pitchFamily="34" charset="0"/>
                <a:cs typeface="Tahoma" pitchFamily="34" charset="0"/>
              </a:rPr>
              <a:t>Κώδικας Μετανάστευσης (ν.4251/2014): 4 χρόνια μετά</a:t>
            </a:r>
            <a:endParaRPr lang="el-GR" sz="4000">
              <a:latin typeface="Tahoma" pitchFamily="34" charset="0"/>
              <a:ea typeface="Tahoma" pitchFamily="34" charset="0"/>
              <a:cs typeface="Tahoma" pitchFamily="34" charset="0"/>
            </a:endParaRPr>
          </a:p>
        </p:txBody>
      </p:sp>
      <p:sp>
        <p:nvSpPr>
          <p:cNvPr id="3" name="2 - Υπότιτλος"/>
          <p:cNvSpPr>
            <a:spLocks noGrp="1"/>
          </p:cNvSpPr>
          <p:nvPr>
            <p:ph type="subTitle" idx="1"/>
          </p:nvPr>
        </p:nvSpPr>
        <p:spPr>
          <a:xfrm>
            <a:off x="755576" y="5301208"/>
            <a:ext cx="7776864" cy="1296144"/>
          </a:xfrm>
        </p:spPr>
        <p:txBody>
          <a:bodyPr>
            <a:normAutofit fontScale="92500" lnSpcReduction="20000"/>
          </a:bodyPr>
          <a:lstStyle/>
          <a:p>
            <a:pPr algn="ctr">
              <a:spcBef>
                <a:spcPts val="0"/>
              </a:spcBef>
            </a:pPr>
            <a:r>
              <a:rPr lang="el-GR" sz="2600" smtClean="0">
                <a:latin typeface="Tahoma" pitchFamily="34" charset="0"/>
                <a:ea typeface="Tahoma" pitchFamily="34" charset="0"/>
                <a:cs typeface="Tahoma" pitchFamily="34" charset="0"/>
              </a:rPr>
              <a:t>ΔΣΘ/</a:t>
            </a:r>
            <a:r>
              <a:rPr lang="el-GR" sz="2600" err="1" smtClean="0">
                <a:latin typeface="Tahoma" pitchFamily="34" charset="0"/>
                <a:ea typeface="Tahoma" pitchFamily="34" charset="0"/>
                <a:cs typeface="Tahoma" pitchFamily="34" charset="0"/>
              </a:rPr>
              <a:t>Ε.Νο.Εμ.Δ</a:t>
            </a:r>
            <a:r>
              <a:rPr lang="el-GR" sz="2600" smtClean="0">
                <a:latin typeface="Tahoma" pitchFamily="34" charset="0"/>
                <a:ea typeface="Tahoma" pitchFamily="34" charset="0"/>
                <a:cs typeface="Tahoma" pitchFamily="34" charset="0"/>
              </a:rPr>
              <a:t>. </a:t>
            </a:r>
            <a:r>
              <a:rPr lang="en-US" sz="2600" smtClean="0">
                <a:latin typeface="Tahoma" pitchFamily="34" charset="0"/>
                <a:ea typeface="Tahoma" pitchFamily="34" charset="0"/>
                <a:cs typeface="Tahoma" pitchFamily="34" charset="0"/>
              </a:rPr>
              <a:t>IMMIGRATIO</a:t>
            </a:r>
          </a:p>
          <a:p>
            <a:pPr algn="ctr">
              <a:spcBef>
                <a:spcPts val="0"/>
              </a:spcBef>
            </a:pPr>
            <a:r>
              <a:rPr lang="en-US" sz="2600" i="1" smtClean="0">
                <a:latin typeface="Tahoma" pitchFamily="34" charset="0"/>
                <a:ea typeface="Tahoma" pitchFamily="34" charset="0"/>
                <a:cs typeface="Tahoma" pitchFamily="34" charset="0"/>
              </a:rPr>
              <a:t>“</a:t>
            </a:r>
            <a:r>
              <a:rPr lang="el-GR" sz="2600" i="1" smtClean="0">
                <a:latin typeface="Tahoma" pitchFamily="34" charset="0"/>
                <a:ea typeface="Tahoma" pitchFamily="34" charset="0"/>
                <a:cs typeface="Tahoma" pitchFamily="34" charset="0"/>
              </a:rPr>
              <a:t>Η μεταναστευτική πολιτική στο επίκεντρο</a:t>
            </a:r>
            <a:r>
              <a:rPr lang="en-US" sz="2600" i="1" smtClean="0">
                <a:latin typeface="Tahoma" pitchFamily="34" charset="0"/>
                <a:ea typeface="Tahoma" pitchFamily="34" charset="0"/>
                <a:cs typeface="Tahoma" pitchFamily="34" charset="0"/>
              </a:rPr>
              <a:t>”</a:t>
            </a:r>
            <a:endParaRPr lang="el-GR" sz="2600" i="1" smtClean="0">
              <a:latin typeface="Tahoma" pitchFamily="34" charset="0"/>
              <a:ea typeface="Tahoma" pitchFamily="34" charset="0"/>
              <a:cs typeface="Tahoma" pitchFamily="34" charset="0"/>
            </a:endParaRPr>
          </a:p>
          <a:p>
            <a:pPr algn="ctr">
              <a:spcBef>
                <a:spcPts val="0"/>
              </a:spcBef>
            </a:pPr>
            <a:endParaRPr lang="el-GR" sz="2600" i="1" smtClean="0">
              <a:latin typeface="Tahoma" pitchFamily="34" charset="0"/>
              <a:ea typeface="Tahoma" pitchFamily="34" charset="0"/>
              <a:cs typeface="Tahoma" pitchFamily="34" charset="0"/>
            </a:endParaRPr>
          </a:p>
          <a:p>
            <a:pPr algn="ctr">
              <a:spcBef>
                <a:spcPts val="0"/>
              </a:spcBef>
            </a:pPr>
            <a:r>
              <a:rPr lang="el-GR" sz="2600" b="1" i="1" smtClean="0">
                <a:latin typeface="Tahoma" pitchFamily="34" charset="0"/>
                <a:ea typeface="Tahoma" pitchFamily="34" charset="0"/>
                <a:cs typeface="Tahoma" pitchFamily="34" charset="0"/>
              </a:rPr>
              <a:t>22-03-2018</a:t>
            </a:r>
            <a:endParaRPr lang="el-GR" sz="2600" b="1" i="1">
              <a:latin typeface="Tahoma" pitchFamily="34" charset="0"/>
              <a:ea typeface="Tahoma" pitchFamily="34" charset="0"/>
              <a:cs typeface="Tahoma" pitchFamily="34" charset="0"/>
            </a:endParaRPr>
          </a:p>
        </p:txBody>
      </p:sp>
      <p:sp>
        <p:nvSpPr>
          <p:cNvPr id="4" name="2 - Υπότιτλος"/>
          <p:cNvSpPr txBox="1">
            <a:spLocks/>
          </p:cNvSpPr>
          <p:nvPr/>
        </p:nvSpPr>
        <p:spPr>
          <a:xfrm>
            <a:off x="755576" y="116632"/>
            <a:ext cx="7776864" cy="576064"/>
          </a:xfrm>
          <a:prstGeom prst="rect">
            <a:avLst/>
          </a:prstGeom>
        </p:spPr>
        <p:txBody>
          <a:bodyPr vert="horz" lIns="118872" tIns="0" rIns="45720" bIns="0" rtlCol="0" anchor="b">
            <a:normAutofit/>
          </a:bodyPr>
          <a:lstStyle/>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2000" b="1" i="1" smtClean="0">
                <a:solidFill>
                  <a:srgbClr val="FFFFFF"/>
                </a:solidFill>
                <a:latin typeface="Tahoma" pitchFamily="34" charset="0"/>
                <a:ea typeface="Tahoma" pitchFamily="34" charset="0"/>
                <a:cs typeface="Tahoma" pitchFamily="34" charset="0"/>
              </a:rPr>
              <a:t>Γεώργιος Κ. Ματσαρίδης</a:t>
            </a:r>
          </a:p>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rgbClr val="FFFFFF"/>
                </a:solidFill>
                <a:effectLst/>
                <a:uLnTx/>
                <a:uFillTx/>
                <a:latin typeface="Tahoma" pitchFamily="34" charset="0"/>
                <a:ea typeface="Tahoma" pitchFamily="34" charset="0"/>
                <a:cs typeface="Tahoma" pitchFamily="34" charset="0"/>
              </a:rPr>
              <a:t>Αν.</a:t>
            </a:r>
            <a:r>
              <a:rPr kumimoji="0" lang="el-GR" sz="1400" b="0" i="1" u="none" strike="noStrike" kern="1200" cap="none" spc="0" normalizeH="0" noProof="0" smtClean="0">
                <a:ln>
                  <a:noFill/>
                </a:ln>
                <a:solidFill>
                  <a:srgbClr val="FFFFFF"/>
                </a:solidFill>
                <a:effectLst/>
                <a:uLnTx/>
                <a:uFillTx/>
                <a:latin typeface="Tahoma" pitchFamily="34" charset="0"/>
                <a:ea typeface="Tahoma" pitchFamily="34" charset="0"/>
                <a:cs typeface="Tahoma" pitchFamily="34" charset="0"/>
              </a:rPr>
              <a:t> Προϊστάμενος ΤΑΔ Ν. Ημαθίας</a:t>
            </a:r>
            <a:endParaRPr kumimoji="0" lang="el-GR" sz="1400" b="0" i="1" u="none" strike="noStrike" kern="1200" cap="none" spc="0" normalizeH="0" baseline="0" noProof="0">
              <a:ln>
                <a:noFill/>
              </a:ln>
              <a:solidFill>
                <a:srgbClr val="FFFFFF"/>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Ο Οδικός Χάρτης της νόμιμης Μετανάστευσης</a:t>
            </a:r>
            <a:endParaRPr lang="el-GR" b="1"/>
          </a:p>
        </p:txBody>
      </p:sp>
      <p:sp>
        <p:nvSpPr>
          <p:cNvPr id="11" name="10 - TextBox"/>
          <p:cNvSpPr txBox="1"/>
          <p:nvPr/>
        </p:nvSpPr>
        <p:spPr>
          <a:xfrm>
            <a:off x="251520" y="764704"/>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a:p>
            <a:pPr lvl="1"/>
            <a:r>
              <a:rPr lang="el-GR" sz="1600" i="1" smtClean="0"/>
              <a:t>- Κώδικας Μετανάστευσης και Κοινωνικής Ένταξης και λοιπές διατάξεις</a:t>
            </a:r>
            <a:endParaRPr lang="el-GR" sz="1600" b="1" smtClean="0"/>
          </a:p>
        </p:txBody>
      </p:sp>
      <p:pic>
        <p:nvPicPr>
          <p:cNvPr id="21506" name="Picture 2"/>
          <p:cNvPicPr>
            <a:picLocks noChangeAspect="1" noChangeArrowheads="1"/>
          </p:cNvPicPr>
          <p:nvPr/>
        </p:nvPicPr>
        <p:blipFill>
          <a:blip r:embed="rId2" cstate="print"/>
          <a:srcRect/>
          <a:stretch>
            <a:fillRect/>
          </a:stretch>
        </p:blipFill>
        <p:spPr bwMode="auto">
          <a:xfrm>
            <a:off x="1691680" y="1556792"/>
            <a:ext cx="5637143"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«Κιβωτός»: Πληροφοριακό Σύστημα για τη Μετανάστευση</a:t>
            </a:r>
            <a:endParaRPr lang="el-GR" b="1"/>
          </a:p>
        </p:txBody>
      </p:sp>
      <p:sp>
        <p:nvSpPr>
          <p:cNvPr id="11" name="10 - TextBox"/>
          <p:cNvSpPr txBox="1"/>
          <p:nvPr/>
        </p:nvSpPr>
        <p:spPr>
          <a:xfrm>
            <a:off x="251520" y="764704"/>
            <a:ext cx="8712968" cy="523220"/>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p:txBody>
      </p:sp>
      <p:pic>
        <p:nvPicPr>
          <p:cNvPr id="22530" name="Picture 2" descr="http://metanastefsi.weebly.com/uploads/7/6/8/3/7683554/477491_orig.jpg"/>
          <p:cNvPicPr>
            <a:picLocks noChangeAspect="1" noChangeArrowheads="1"/>
          </p:cNvPicPr>
          <p:nvPr/>
        </p:nvPicPr>
        <p:blipFill>
          <a:blip r:embed="rId2" cstate="print"/>
          <a:srcRect/>
          <a:stretch>
            <a:fillRect/>
          </a:stretch>
        </p:blipFill>
        <p:spPr bwMode="auto">
          <a:xfrm>
            <a:off x="1331640" y="1340768"/>
            <a:ext cx="6572250" cy="47244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«Κιβωτός»: Πληροφοριακό Σύστημα για τη Μετανάστευση</a:t>
            </a:r>
            <a:endParaRPr lang="el-GR" b="1"/>
          </a:p>
        </p:txBody>
      </p:sp>
      <p:pic>
        <p:nvPicPr>
          <p:cNvPr id="23554" name="Picture 2" descr="http://metanastefsi.weebly.com/uploads/7/6/8/3/7683554/1649079_orig.jpg"/>
          <p:cNvPicPr>
            <a:picLocks noChangeAspect="1" noChangeArrowheads="1"/>
          </p:cNvPicPr>
          <p:nvPr/>
        </p:nvPicPr>
        <p:blipFill>
          <a:blip r:embed="rId2" cstate="print"/>
          <a:srcRect/>
          <a:stretch>
            <a:fillRect/>
          </a:stretch>
        </p:blipFill>
        <p:spPr bwMode="auto">
          <a:xfrm>
            <a:off x="107503" y="836712"/>
            <a:ext cx="9001001" cy="46805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«Κιβωτός»: Πληροφοριακό Σύστημα για τη Μετανάστευση</a:t>
            </a:r>
            <a:endParaRPr lang="el-GR" b="1"/>
          </a:p>
        </p:txBody>
      </p:sp>
      <p:pic>
        <p:nvPicPr>
          <p:cNvPr id="24578" name="Picture 2" descr="http://metanastefsi.weebly.com/uploads/7/6/8/3/7683554/4759922_orig.jpg"/>
          <p:cNvPicPr>
            <a:picLocks noChangeAspect="1" noChangeArrowheads="1"/>
          </p:cNvPicPr>
          <p:nvPr/>
        </p:nvPicPr>
        <p:blipFill>
          <a:blip r:embed="rId2" cstate="print"/>
          <a:srcRect/>
          <a:stretch>
            <a:fillRect/>
          </a:stretch>
        </p:blipFill>
        <p:spPr bwMode="auto">
          <a:xfrm>
            <a:off x="539552" y="1556792"/>
            <a:ext cx="8186229" cy="280831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«Κιβωτός»: Πληροφοριακό Σύστημα για τη Μετανάστευση</a:t>
            </a:r>
            <a:endParaRPr lang="el-GR" b="1"/>
          </a:p>
        </p:txBody>
      </p:sp>
      <p:pic>
        <p:nvPicPr>
          <p:cNvPr id="22530" name="Picture 2" descr="http://metanastefsi.weebly.com/uploads/7/6/8/3/7683554/477491_orig.jpg"/>
          <p:cNvPicPr>
            <a:picLocks noChangeAspect="1" noChangeArrowheads="1"/>
          </p:cNvPicPr>
          <p:nvPr/>
        </p:nvPicPr>
        <p:blipFill>
          <a:blip r:embed="rId2" cstate="print"/>
          <a:srcRect/>
          <a:stretch>
            <a:fillRect/>
          </a:stretch>
        </p:blipFill>
        <p:spPr bwMode="auto">
          <a:xfrm>
            <a:off x="1331640" y="1071546"/>
            <a:ext cx="6572250" cy="4724401"/>
          </a:xfrm>
          <a:prstGeom prst="rect">
            <a:avLst/>
          </a:prstGeom>
          <a:noFill/>
        </p:spPr>
      </p:pic>
      <p:pic>
        <p:nvPicPr>
          <p:cNvPr id="25602" name="Picture 2" descr="Image result for titanic"/>
          <p:cNvPicPr>
            <a:picLocks noChangeAspect="1" noChangeArrowheads="1"/>
          </p:cNvPicPr>
          <p:nvPr/>
        </p:nvPicPr>
        <p:blipFill>
          <a:blip r:embed="rId3" cstate="print"/>
          <a:srcRect/>
          <a:stretch>
            <a:fillRect/>
          </a:stretch>
        </p:blipFill>
        <p:spPr bwMode="auto">
          <a:xfrm>
            <a:off x="1691680" y="1643050"/>
            <a:ext cx="5715000" cy="30670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«Κιβωτός»: Πληροφοριακό Σύστημα για τη Μετανάστευση</a:t>
            </a:r>
            <a:endParaRPr lang="el-GR" b="1"/>
          </a:p>
        </p:txBody>
      </p:sp>
      <p:sp>
        <p:nvSpPr>
          <p:cNvPr id="11" name="10 - TextBox"/>
          <p:cNvSpPr txBox="1"/>
          <p:nvPr/>
        </p:nvSpPr>
        <p:spPr>
          <a:xfrm>
            <a:off x="251520" y="764704"/>
            <a:ext cx="8712968" cy="523220"/>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p:txBody>
      </p:sp>
      <p:pic>
        <p:nvPicPr>
          <p:cNvPr id="22530" name="Picture 2" descr="http://metanastefsi.weebly.com/uploads/7/6/8/3/7683554/477491_orig.jpg"/>
          <p:cNvPicPr>
            <a:picLocks noChangeAspect="1" noChangeArrowheads="1"/>
          </p:cNvPicPr>
          <p:nvPr/>
        </p:nvPicPr>
        <p:blipFill>
          <a:blip r:embed="rId2" cstate="print"/>
          <a:srcRect/>
          <a:stretch>
            <a:fillRect/>
          </a:stretch>
        </p:blipFill>
        <p:spPr bwMode="auto">
          <a:xfrm>
            <a:off x="1331640" y="1340768"/>
            <a:ext cx="6572250" cy="47244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7" name="6 - TextBox"/>
          <p:cNvSpPr txBox="1"/>
          <p:nvPr/>
        </p:nvSpPr>
        <p:spPr>
          <a:xfrm>
            <a:off x="251520" y="764704"/>
            <a:ext cx="8712968" cy="5170646"/>
          </a:xfrm>
          <a:prstGeom prst="rect">
            <a:avLst/>
          </a:prstGeom>
          <a:noFill/>
        </p:spPr>
        <p:txBody>
          <a:bodyPr wrap="square" rtlCol="0">
            <a:spAutoFit/>
          </a:bodyPr>
          <a:lstStyle/>
          <a:p>
            <a:pPr>
              <a:buFont typeface="Arial" pitchFamily="34" charset="0"/>
              <a:buChar char="•"/>
            </a:pPr>
            <a:r>
              <a:rPr lang="el-GR" sz="2600" b="1" dirty="0" smtClean="0"/>
              <a:t> </a:t>
            </a:r>
            <a:r>
              <a:rPr lang="el-GR" sz="2800" b="1" dirty="0" smtClean="0">
                <a:solidFill>
                  <a:srgbClr val="FFFF00"/>
                </a:solidFill>
              </a:rPr>
              <a:t>ν.3725/1925</a:t>
            </a:r>
          </a:p>
          <a:p>
            <a:pPr marL="179388" lvl="1">
              <a:buFont typeface="Corbel" pitchFamily="34" charset="0"/>
              <a:buChar char="−"/>
            </a:pPr>
            <a:r>
              <a:rPr lang="el-GR" sz="2000" dirty="0" smtClean="0"/>
              <a:t> </a:t>
            </a:r>
            <a:r>
              <a:rPr lang="el-GR" sz="1700" b="1" dirty="0" smtClean="0"/>
              <a:t>νόμος της 3</a:t>
            </a:r>
            <a:r>
              <a:rPr lang="el-GR" sz="1700" b="1" baseline="30000" dirty="0" smtClean="0"/>
              <a:t>ης</a:t>
            </a:r>
            <a:r>
              <a:rPr lang="el-GR" sz="1700" b="1" dirty="0" smtClean="0"/>
              <a:t> Δεκεμβρίου 1849 </a:t>
            </a:r>
            <a:endParaRPr lang="en-US" sz="1700" b="1" dirty="0" smtClean="0"/>
          </a:p>
          <a:p>
            <a:pPr marL="179388" lvl="1"/>
            <a:r>
              <a:rPr lang="el-GR" sz="1200" dirty="0" smtClean="0"/>
              <a:t>(</a:t>
            </a:r>
            <a:r>
              <a:rPr lang="en-US" sz="1200" i="1" dirty="0" smtClean="0"/>
              <a:t>Sur la naturalization et le </a:t>
            </a:r>
            <a:r>
              <a:rPr lang="en-US" sz="1200" i="1" dirty="0" err="1" smtClean="0"/>
              <a:t>séjour</a:t>
            </a:r>
            <a:r>
              <a:rPr lang="en-US" sz="1200" i="1" dirty="0" smtClean="0"/>
              <a:t> des </a:t>
            </a:r>
            <a:r>
              <a:rPr lang="en-US" sz="1200" i="1" dirty="0" err="1" smtClean="0"/>
              <a:t>étrangers</a:t>
            </a:r>
            <a:r>
              <a:rPr lang="en-US" sz="1200" i="1" dirty="0" smtClean="0"/>
              <a:t> en France</a:t>
            </a:r>
            <a:r>
              <a:rPr lang="el-GR" sz="1200" dirty="0" smtClean="0"/>
              <a:t>)</a:t>
            </a:r>
          </a:p>
          <a:p>
            <a:pPr marL="179388" lvl="1">
              <a:buFont typeface="Corbel" pitchFamily="34" charset="0"/>
              <a:buChar char="−"/>
            </a:pPr>
            <a:r>
              <a:rPr lang="el-GR" sz="1600" dirty="0" smtClean="0"/>
              <a:t>  </a:t>
            </a:r>
            <a:r>
              <a:rPr lang="el-GR" sz="1600" b="1" dirty="0" smtClean="0"/>
              <a:t>Διάταγμα της</a:t>
            </a:r>
            <a:r>
              <a:rPr lang="en-US" sz="1600" b="1" dirty="0" smtClean="0"/>
              <a:t> 02</a:t>
            </a:r>
            <a:r>
              <a:rPr lang="el-GR" sz="1600" b="1" baseline="30000" dirty="0" smtClean="0"/>
              <a:t>ας</a:t>
            </a:r>
            <a:r>
              <a:rPr lang="el-GR" sz="1600" b="1" dirty="0" smtClean="0"/>
              <a:t> Οκτωβρίου</a:t>
            </a:r>
            <a:r>
              <a:rPr lang="en-US" sz="1600" b="1" dirty="0" smtClean="0"/>
              <a:t> 1888</a:t>
            </a:r>
            <a:r>
              <a:rPr lang="el-GR" sz="1600" b="1" dirty="0" smtClean="0"/>
              <a:t> </a:t>
            </a:r>
            <a:endParaRPr lang="en-US" sz="1600" b="1" dirty="0" smtClean="0"/>
          </a:p>
          <a:p>
            <a:pPr marL="179388" lvl="1"/>
            <a:r>
              <a:rPr lang="el-GR" sz="1200" i="1" dirty="0" smtClean="0"/>
              <a:t>(</a:t>
            </a:r>
            <a:r>
              <a:rPr lang="en-US" sz="1200" i="1" dirty="0" err="1" smtClean="0"/>
              <a:t>Décret</a:t>
            </a:r>
            <a:r>
              <a:rPr lang="en-US" sz="1200" i="1" dirty="0" smtClean="0"/>
              <a:t> </a:t>
            </a:r>
            <a:r>
              <a:rPr lang="en-US" sz="1200" i="1" dirty="0" err="1" smtClean="0"/>
              <a:t>relatif</a:t>
            </a:r>
            <a:r>
              <a:rPr lang="en-US" sz="1200" i="1" dirty="0" smtClean="0"/>
              <a:t> aux </a:t>
            </a:r>
            <a:r>
              <a:rPr lang="en-US" sz="1200" i="1" dirty="0" err="1" smtClean="0"/>
              <a:t>Étrangers</a:t>
            </a:r>
            <a:r>
              <a:rPr lang="en-US" sz="1200" i="1" dirty="0" smtClean="0"/>
              <a:t> </a:t>
            </a:r>
            <a:r>
              <a:rPr lang="en-US" sz="1200" i="1" dirty="0" err="1" smtClean="0"/>
              <a:t>résidant</a:t>
            </a:r>
            <a:r>
              <a:rPr lang="en-US" sz="1200" i="1" dirty="0" smtClean="0"/>
              <a:t> en France</a:t>
            </a:r>
            <a:r>
              <a:rPr lang="el-GR" sz="1200" i="1" dirty="0" smtClean="0"/>
              <a:t>)</a:t>
            </a:r>
          </a:p>
          <a:p>
            <a:pPr marL="179388" lvl="1">
              <a:buFont typeface="Corbel" pitchFamily="34" charset="0"/>
              <a:buChar char="−"/>
            </a:pPr>
            <a:r>
              <a:rPr lang="el-GR" sz="1600" b="1" i="1" dirty="0" smtClean="0"/>
              <a:t>  </a:t>
            </a:r>
            <a:r>
              <a:rPr lang="el-GR" sz="1600" b="1" dirty="0" smtClean="0"/>
              <a:t>νόμος της 8</a:t>
            </a:r>
            <a:r>
              <a:rPr lang="el-GR" sz="1600" b="1" baseline="30000" dirty="0" smtClean="0"/>
              <a:t>ης</a:t>
            </a:r>
            <a:r>
              <a:rPr lang="el-GR" sz="1600" b="1" dirty="0" smtClean="0"/>
              <a:t> Αυγούστου 1893 </a:t>
            </a:r>
            <a:endParaRPr lang="en-US" sz="1600" b="1" dirty="0" smtClean="0"/>
          </a:p>
          <a:p>
            <a:pPr marL="179388" lvl="1"/>
            <a:r>
              <a:rPr lang="el-GR" sz="1200" dirty="0" smtClean="0"/>
              <a:t>(</a:t>
            </a:r>
            <a:r>
              <a:rPr lang="en-US" sz="1200" i="1" dirty="0" err="1" smtClean="0"/>
              <a:t>Loi</a:t>
            </a:r>
            <a:r>
              <a:rPr lang="en-US" sz="1200" i="1" dirty="0" smtClean="0"/>
              <a:t> relative au </a:t>
            </a:r>
            <a:r>
              <a:rPr lang="en-US" sz="1200" i="1" dirty="0" err="1" smtClean="0"/>
              <a:t>séjour</a:t>
            </a:r>
            <a:r>
              <a:rPr lang="en-US" sz="1200" i="1" dirty="0" smtClean="0"/>
              <a:t> des </a:t>
            </a:r>
            <a:r>
              <a:rPr lang="en-US" sz="1200" i="1" dirty="0" err="1" smtClean="0"/>
              <a:t>Étrangers</a:t>
            </a:r>
            <a:r>
              <a:rPr lang="en-US" sz="1200" i="1" dirty="0" smtClean="0"/>
              <a:t> en France et à la Protection du travail national</a:t>
            </a:r>
            <a:r>
              <a:rPr lang="el-GR" sz="1200" dirty="0" smtClean="0"/>
              <a:t>)</a:t>
            </a:r>
          </a:p>
          <a:p>
            <a:pPr marL="179388" lvl="1">
              <a:buFont typeface="Corbel" pitchFamily="34" charset="0"/>
              <a:buChar char="−"/>
            </a:pPr>
            <a:r>
              <a:rPr lang="el-GR" sz="1700" b="1" i="1" dirty="0" smtClean="0"/>
              <a:t>  </a:t>
            </a:r>
            <a:r>
              <a:rPr lang="en-US" sz="1700" b="1" dirty="0" smtClean="0"/>
              <a:t>Aliens Act</a:t>
            </a:r>
            <a:r>
              <a:rPr lang="el-GR" sz="1700" b="1" dirty="0" smtClean="0"/>
              <a:t>, 1905 </a:t>
            </a:r>
            <a:endParaRPr lang="en-US" sz="1700" b="1" dirty="0" smtClean="0"/>
          </a:p>
          <a:p>
            <a:pPr marL="179388" lvl="1"/>
            <a:r>
              <a:rPr lang="el-GR" sz="1200" dirty="0" smtClean="0"/>
              <a:t>(</a:t>
            </a:r>
            <a:r>
              <a:rPr lang="en-US" sz="1200" i="1" dirty="0" smtClean="0"/>
              <a:t>An Act to amend the Law with regard to Aliens</a:t>
            </a:r>
            <a:r>
              <a:rPr lang="el-GR" sz="1200" dirty="0" smtClean="0"/>
              <a:t>)</a:t>
            </a:r>
          </a:p>
          <a:p>
            <a:pPr marL="179388" lvl="1">
              <a:buFont typeface="Corbel" pitchFamily="34" charset="0"/>
              <a:buChar char="−"/>
            </a:pPr>
            <a:r>
              <a:rPr lang="el-GR" sz="1700" b="1" i="1" dirty="0" smtClean="0"/>
              <a:t>  </a:t>
            </a:r>
            <a:r>
              <a:rPr lang="el-GR" sz="1600" b="1" dirty="0" smtClean="0"/>
              <a:t>νόμος της 16</a:t>
            </a:r>
            <a:r>
              <a:rPr lang="el-GR" sz="1600" b="1" baseline="30000" dirty="0" smtClean="0"/>
              <a:t>ης</a:t>
            </a:r>
            <a:r>
              <a:rPr lang="el-GR" sz="1600" b="1" dirty="0" smtClean="0"/>
              <a:t> Ιουλίου 1912 </a:t>
            </a:r>
            <a:endParaRPr lang="en-US" sz="1600" b="1" dirty="0" smtClean="0"/>
          </a:p>
          <a:p>
            <a:pPr marL="179388" lvl="1"/>
            <a:r>
              <a:rPr lang="el-GR" sz="1200" dirty="0" smtClean="0"/>
              <a:t>(</a:t>
            </a:r>
            <a:r>
              <a:rPr lang="en-US" sz="1200" i="1" dirty="0" err="1" smtClean="0"/>
              <a:t>Loi</a:t>
            </a:r>
            <a:r>
              <a:rPr lang="en-US" sz="1200" i="1" dirty="0" smtClean="0"/>
              <a:t> </a:t>
            </a:r>
            <a:r>
              <a:rPr lang="en-US" sz="1200" i="1" dirty="0" err="1" smtClean="0"/>
              <a:t>sur</a:t>
            </a:r>
            <a:r>
              <a:rPr lang="en-US" sz="1200" i="1" dirty="0" smtClean="0"/>
              <a:t> l’ </a:t>
            </a:r>
            <a:r>
              <a:rPr lang="en-US" sz="1200" i="1" dirty="0" err="1" smtClean="0"/>
              <a:t>exercice</a:t>
            </a:r>
            <a:r>
              <a:rPr lang="en-US" sz="1200" i="1" dirty="0" smtClean="0"/>
              <a:t> des professions </a:t>
            </a:r>
            <a:r>
              <a:rPr lang="en-US" sz="1200" i="1" dirty="0" err="1" smtClean="0"/>
              <a:t>ambulantes</a:t>
            </a:r>
            <a:r>
              <a:rPr lang="en-US" sz="1200" i="1" dirty="0" smtClean="0"/>
              <a:t> et la </a:t>
            </a:r>
            <a:r>
              <a:rPr lang="en-US" sz="1200" i="1" dirty="0" err="1" smtClean="0"/>
              <a:t>réglementation</a:t>
            </a:r>
            <a:r>
              <a:rPr lang="en-US" sz="1200" i="1" dirty="0" smtClean="0"/>
              <a:t> de la circulation des </a:t>
            </a:r>
            <a:r>
              <a:rPr lang="en-US" sz="1200" i="1" dirty="0" err="1" smtClean="0"/>
              <a:t>nomades</a:t>
            </a:r>
            <a:r>
              <a:rPr lang="en-US" sz="1200" i="1" dirty="0" smtClean="0"/>
              <a:t> </a:t>
            </a:r>
            <a:r>
              <a:rPr lang="el-GR" sz="1200" dirty="0" smtClean="0"/>
              <a:t>)</a:t>
            </a:r>
          </a:p>
          <a:p>
            <a:pPr marL="179388" lvl="1">
              <a:buFont typeface="Corbel" pitchFamily="34" charset="0"/>
              <a:buChar char="−"/>
            </a:pPr>
            <a:r>
              <a:rPr lang="el-GR" sz="1600" dirty="0" smtClean="0"/>
              <a:t>  </a:t>
            </a:r>
            <a:r>
              <a:rPr lang="el-GR" sz="1600" b="1" dirty="0" smtClean="0"/>
              <a:t>Διάταγμα της 2</a:t>
            </a:r>
            <a:r>
              <a:rPr lang="el-GR" sz="1600" b="1" baseline="30000" dirty="0" smtClean="0"/>
              <a:t>ας</a:t>
            </a:r>
            <a:r>
              <a:rPr lang="el-GR" sz="1600" b="1" dirty="0" smtClean="0"/>
              <a:t> Αυγούστου 1914 </a:t>
            </a:r>
            <a:endParaRPr lang="en-US" sz="1600" b="1" dirty="0" smtClean="0"/>
          </a:p>
          <a:p>
            <a:pPr marL="179388" lvl="1"/>
            <a:r>
              <a:rPr lang="el-GR" sz="1200" dirty="0" smtClean="0"/>
              <a:t>(</a:t>
            </a:r>
            <a:r>
              <a:rPr lang="en-US" sz="1200" i="1" dirty="0" err="1" smtClean="0"/>
              <a:t>Décret</a:t>
            </a:r>
            <a:r>
              <a:rPr lang="en-US" sz="1200" i="1" dirty="0" smtClean="0"/>
              <a:t> relative aux </a:t>
            </a:r>
            <a:r>
              <a:rPr lang="en-US" sz="1200" i="1" dirty="0" err="1" smtClean="0"/>
              <a:t>mesures</a:t>
            </a:r>
            <a:r>
              <a:rPr lang="en-US" sz="1200" i="1" dirty="0" smtClean="0"/>
              <a:t> à </a:t>
            </a:r>
            <a:r>
              <a:rPr lang="en-US" sz="1200" i="1" dirty="0" err="1" smtClean="0"/>
              <a:t>prendre</a:t>
            </a:r>
            <a:r>
              <a:rPr lang="en-US" sz="1200" i="1" dirty="0" smtClean="0"/>
              <a:t> à l’ </a:t>
            </a:r>
            <a:r>
              <a:rPr lang="en-US" sz="1200" i="1" dirty="0" err="1" smtClean="0"/>
              <a:t>égard</a:t>
            </a:r>
            <a:r>
              <a:rPr lang="en-US" sz="1200" i="1" dirty="0" smtClean="0"/>
              <a:t> des </a:t>
            </a:r>
            <a:r>
              <a:rPr lang="en-US" sz="1200" i="1" dirty="0" err="1" smtClean="0"/>
              <a:t>étrangers</a:t>
            </a:r>
            <a:r>
              <a:rPr lang="en-US" sz="1200" i="1" dirty="0" smtClean="0"/>
              <a:t> </a:t>
            </a:r>
            <a:r>
              <a:rPr lang="en-US" sz="1200" i="1" dirty="0" err="1" smtClean="0"/>
              <a:t>stationnés</a:t>
            </a:r>
            <a:r>
              <a:rPr lang="en-US" sz="1200" i="1" dirty="0" smtClean="0"/>
              <a:t> en France</a:t>
            </a:r>
            <a:r>
              <a:rPr lang="el-GR" sz="1200" dirty="0" smtClean="0"/>
              <a:t>)</a:t>
            </a:r>
          </a:p>
          <a:p>
            <a:pPr marL="358775" lvl="1" indent="-179388">
              <a:buFont typeface="Corbel" pitchFamily="34" charset="0"/>
              <a:buChar char="−"/>
            </a:pPr>
            <a:r>
              <a:rPr lang="en-US" sz="1600" b="1" dirty="0" smtClean="0"/>
              <a:t>Aliens Restriction Act, 1914</a:t>
            </a:r>
            <a:r>
              <a:rPr lang="el-GR" sz="1600" b="1" dirty="0" smtClean="0"/>
              <a:t> </a:t>
            </a:r>
            <a:endParaRPr lang="en-US" sz="1600" b="1" dirty="0" smtClean="0"/>
          </a:p>
          <a:p>
            <a:pPr marL="358775" lvl="1" indent="-179388"/>
            <a:r>
              <a:rPr lang="el-GR" sz="1200" dirty="0" smtClean="0"/>
              <a:t>(</a:t>
            </a:r>
            <a:r>
              <a:rPr lang="en-US" sz="1200" i="1" dirty="0" smtClean="0"/>
              <a:t>An Act to enable His Majesty in time of war  or imminent national danger or great emergency by Order in Council to impose Restrictions on Aliens and make such provisions as appear necessary or expedient for carrying such restrictions into effect.</a:t>
            </a:r>
            <a:r>
              <a:rPr lang="el-GR" sz="1200" dirty="0" smtClean="0"/>
              <a:t>)</a:t>
            </a:r>
          </a:p>
          <a:p>
            <a:pPr marL="358775" lvl="1" indent="-179388">
              <a:buFont typeface="Corbel" pitchFamily="34" charset="0"/>
              <a:buChar char="−"/>
            </a:pPr>
            <a:r>
              <a:rPr lang="el-GR" sz="1600" b="1" dirty="0" smtClean="0"/>
              <a:t>Διάταγμα της 2</a:t>
            </a:r>
            <a:r>
              <a:rPr lang="el-GR" sz="1600" b="1" baseline="30000" dirty="0" smtClean="0"/>
              <a:t>ας</a:t>
            </a:r>
            <a:r>
              <a:rPr lang="el-GR" sz="1600" b="1" dirty="0" smtClean="0"/>
              <a:t> Απριλίου 1917 </a:t>
            </a:r>
          </a:p>
          <a:p>
            <a:pPr marL="358775" lvl="1" indent="-179388"/>
            <a:r>
              <a:rPr lang="el-GR" sz="1200" dirty="0" smtClean="0"/>
              <a:t>(</a:t>
            </a:r>
            <a:r>
              <a:rPr lang="en-US" sz="1200" i="1" dirty="0" err="1" smtClean="0"/>
              <a:t>Décret</a:t>
            </a:r>
            <a:r>
              <a:rPr lang="en-US" sz="1200" i="1" dirty="0" smtClean="0"/>
              <a:t> </a:t>
            </a:r>
            <a:r>
              <a:rPr lang="en-US" sz="1200" i="1" dirty="0" err="1" smtClean="0"/>
              <a:t>portant</a:t>
            </a:r>
            <a:r>
              <a:rPr lang="en-US" sz="1200" i="1" dirty="0" smtClean="0"/>
              <a:t> </a:t>
            </a:r>
            <a:r>
              <a:rPr lang="en-US" sz="1200" i="1" dirty="0" err="1" smtClean="0"/>
              <a:t>création</a:t>
            </a:r>
            <a:r>
              <a:rPr lang="en-US" sz="1200" i="1" dirty="0" smtClean="0"/>
              <a:t> d’ </a:t>
            </a:r>
            <a:r>
              <a:rPr lang="en-US" sz="1200" i="1" dirty="0" err="1" smtClean="0"/>
              <a:t>une</a:t>
            </a:r>
            <a:r>
              <a:rPr lang="en-US" sz="1200" i="1" dirty="0" smtClean="0"/>
              <a:t> carte d’ </a:t>
            </a:r>
            <a:r>
              <a:rPr lang="en-US" sz="1200" i="1" dirty="0" err="1" smtClean="0"/>
              <a:t>identité</a:t>
            </a:r>
            <a:r>
              <a:rPr lang="en-US" sz="1200" i="1" dirty="0" smtClean="0"/>
              <a:t> à l’ usage des </a:t>
            </a:r>
            <a:r>
              <a:rPr lang="en-US" sz="1200" i="1" dirty="0" err="1" smtClean="0"/>
              <a:t>étrangers</a:t>
            </a:r>
            <a:r>
              <a:rPr lang="el-GR" sz="1200" dirty="0" smtClean="0"/>
              <a:t>)</a:t>
            </a:r>
          </a:p>
          <a:p>
            <a:pPr marL="358775" lvl="1" indent="-179388">
              <a:buFont typeface="Corbel" pitchFamily="34" charset="0"/>
              <a:buChar char="−"/>
            </a:pPr>
            <a:r>
              <a:rPr lang="el-GR" sz="1600" b="1" dirty="0" smtClean="0"/>
              <a:t>Διάταγμα της 21</a:t>
            </a:r>
            <a:r>
              <a:rPr lang="el-GR" sz="1600" b="1" baseline="30000" dirty="0" smtClean="0"/>
              <a:t>ης</a:t>
            </a:r>
            <a:r>
              <a:rPr lang="el-GR" sz="1600" b="1" dirty="0" smtClean="0"/>
              <a:t> Απριλίου 1917 </a:t>
            </a:r>
          </a:p>
          <a:p>
            <a:pPr marL="358775" lvl="1" indent="-179388"/>
            <a:r>
              <a:rPr lang="el-GR" sz="1200" dirty="0" smtClean="0"/>
              <a:t>(</a:t>
            </a:r>
            <a:r>
              <a:rPr lang="en-US" sz="1200" i="1" dirty="0" err="1" smtClean="0"/>
              <a:t>Décret</a:t>
            </a:r>
            <a:r>
              <a:rPr lang="en-US" sz="1200" i="1" dirty="0" smtClean="0"/>
              <a:t> </a:t>
            </a:r>
            <a:r>
              <a:rPr lang="en-US" sz="1200" i="1" dirty="0" err="1" smtClean="0"/>
              <a:t>concernant</a:t>
            </a:r>
            <a:r>
              <a:rPr lang="en-US" sz="1200" i="1" dirty="0" smtClean="0"/>
              <a:t> le </a:t>
            </a:r>
            <a:r>
              <a:rPr lang="en-US" sz="1200" i="1" dirty="0" err="1" smtClean="0"/>
              <a:t>recrutement</a:t>
            </a:r>
            <a:r>
              <a:rPr lang="en-US" sz="1200" i="1" dirty="0" smtClean="0"/>
              <a:t>, la circulation et la surveillance de la main-d’oeuvre </a:t>
            </a:r>
            <a:r>
              <a:rPr lang="en-US" sz="1200" i="1" dirty="0" err="1" smtClean="0"/>
              <a:t>étrangère</a:t>
            </a:r>
            <a:r>
              <a:rPr lang="en-US" sz="1200" i="1" dirty="0" smtClean="0"/>
              <a:t> et </a:t>
            </a:r>
            <a:r>
              <a:rPr lang="en-US" sz="1200" i="1" dirty="0" err="1" smtClean="0"/>
              <a:t>coloniale</a:t>
            </a:r>
            <a:r>
              <a:rPr lang="en-US" sz="1200" i="1" dirty="0" smtClean="0"/>
              <a:t> en France</a:t>
            </a:r>
            <a:r>
              <a:rPr lang="el-GR" sz="1200" dirty="0" smtClean="0"/>
              <a:t>)</a:t>
            </a:r>
          </a:p>
          <a:p>
            <a:pPr marL="358775" lvl="1" indent="-179388">
              <a:buFont typeface="Corbel" pitchFamily="34" charset="0"/>
              <a:buChar char="−"/>
            </a:pPr>
            <a:r>
              <a:rPr lang="en-US" sz="1600" b="1" dirty="0" smtClean="0"/>
              <a:t>Aliens Restriction Act, 1919</a:t>
            </a:r>
            <a:r>
              <a:rPr lang="el-GR" sz="1600" b="1" dirty="0" smtClean="0"/>
              <a:t> </a:t>
            </a:r>
          </a:p>
          <a:p>
            <a:pPr marL="358775" lvl="1" indent="-179388"/>
            <a:r>
              <a:rPr lang="el-GR" sz="1200" dirty="0" smtClean="0"/>
              <a:t>(</a:t>
            </a:r>
            <a:r>
              <a:rPr lang="en-US" sz="1200" i="1" dirty="0" smtClean="0"/>
              <a:t>An Act to continue and extend the provisions of the Aliens Restriction Act, 1914</a:t>
            </a:r>
            <a:r>
              <a:rPr lang="el-GR" sz="1200" dirty="0" smtClean="0"/>
              <a:t>)</a:t>
            </a:r>
            <a:endParaRPr lang="el-GR" sz="1200" b="1" i="1" dirty="0" smtClean="0"/>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5">
                <a:satMod val="175000"/>
                <a:alpha val="40000"/>
              </a:schemeClr>
            </a:glow>
          </a:effectLst>
        </p:spPr>
        <p:txBody>
          <a:bodyPr wrap="square" rtlCol="0">
            <a:spAutoFit/>
          </a:bodyPr>
          <a:lstStyle/>
          <a:p>
            <a:pPr algn="ctr"/>
            <a:r>
              <a:rPr lang="el-GR" b="1" smtClean="0"/>
              <a:t>Ιστορική αναδρομή της Μεταναστευτικής νομοθεσίας</a:t>
            </a:r>
            <a:endParaRPr lang="el-GR"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7" name="6 - TextBox"/>
          <p:cNvSpPr txBox="1"/>
          <p:nvPr/>
        </p:nvSpPr>
        <p:spPr>
          <a:xfrm>
            <a:off x="251520" y="764704"/>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Ν.Δ. της 27/09/1925 (ΦΕΚ Α’ 292/07-10-1925)</a:t>
            </a:r>
          </a:p>
          <a:p>
            <a:pPr lvl="1"/>
            <a:r>
              <a:rPr lang="el-GR" sz="1600" i="1" smtClean="0"/>
              <a:t>- Περί τροποποιήσεως και συμπληρώσεως του Νόμου 3275 της 24/29 Ιανουαρίου 1925 «περί εγκαταστάσεως και κινήσεως αλλοδαπών εν Ελλάδι»</a:t>
            </a:r>
            <a:endParaRPr lang="el-GR" sz="1600" b="1" smtClean="0"/>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5">
                <a:satMod val="175000"/>
                <a:alpha val="40000"/>
              </a:schemeClr>
            </a:glow>
          </a:effectLst>
        </p:spPr>
        <p:txBody>
          <a:bodyPr wrap="square" rtlCol="0">
            <a:spAutoFit/>
          </a:bodyPr>
          <a:lstStyle/>
          <a:p>
            <a:pPr algn="ctr"/>
            <a:r>
              <a:rPr lang="el-GR" b="1" smtClean="0"/>
              <a:t>Ιστορική αναδρομή της Μεταναστευτικής νομοθεσίας</a:t>
            </a:r>
            <a:endParaRPr lang="el-GR" b="1"/>
          </a:p>
        </p:txBody>
      </p:sp>
      <p:sp>
        <p:nvSpPr>
          <p:cNvPr id="6" name="5 - TextBox"/>
          <p:cNvSpPr txBox="1"/>
          <p:nvPr/>
        </p:nvSpPr>
        <p:spPr>
          <a:xfrm>
            <a:off x="251520" y="1700808"/>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Ν.Δ. της 10/03/1926 (ΦΕΚ Α’ 90/11-03-1926)</a:t>
            </a:r>
          </a:p>
          <a:p>
            <a:pPr lvl="1"/>
            <a:r>
              <a:rPr lang="el-GR" sz="1600" b="1" smtClean="0"/>
              <a:t>- </a:t>
            </a:r>
            <a:r>
              <a:rPr lang="el-GR" sz="1600" i="1" smtClean="0"/>
              <a:t>Περί εγκαταστάσεως και κινήσεως αλλοδαπών εν Ελλάδι, Αστυνομικού ελέγχου, διαβατηρίων και απελάσεων και εκτοπίσεων</a:t>
            </a:r>
            <a:endParaRPr lang="el-GR" sz="1600" b="1" smtClean="0"/>
          </a:p>
        </p:txBody>
      </p:sp>
      <p:sp>
        <p:nvSpPr>
          <p:cNvPr id="9" name="8 - TextBox"/>
          <p:cNvSpPr txBox="1"/>
          <p:nvPr/>
        </p:nvSpPr>
        <p:spPr>
          <a:xfrm>
            <a:off x="251520" y="2708920"/>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Ν.Δ. της 17/06/1927 (ΦΕΚ Α’ 124/23-06-192</a:t>
            </a:r>
            <a:r>
              <a:rPr lang="el-GR" b="1" smtClean="0"/>
              <a:t>7)</a:t>
            </a:r>
          </a:p>
          <a:p>
            <a:pPr lvl="1"/>
            <a:r>
              <a:rPr lang="el-GR" sz="1600" i="1" smtClean="0"/>
              <a:t>- Περί κυρώσεως του από 10 Μαρτίου 1926 Ν. Διατάγματος «περί εγκαταστάσεως και κινήσεως αλλοδαπών εν Ελλάδι αστυνομικού ελέγχου, διαβατηρίων και απελάσεων και εκτοπίσεων»</a:t>
            </a:r>
            <a:endParaRPr lang="el-GR" sz="1600" b="1" smtClean="0"/>
          </a:p>
        </p:txBody>
      </p:sp>
      <p:sp>
        <p:nvSpPr>
          <p:cNvPr id="10" name="9 - TextBox"/>
          <p:cNvSpPr txBox="1"/>
          <p:nvPr/>
        </p:nvSpPr>
        <p:spPr>
          <a:xfrm>
            <a:off x="251520" y="3717032"/>
            <a:ext cx="8712968" cy="1754326"/>
          </a:xfrm>
          <a:prstGeom prst="rect">
            <a:avLst/>
          </a:prstGeom>
          <a:noFill/>
        </p:spPr>
        <p:txBody>
          <a:bodyPr wrap="square" rtlCol="0">
            <a:spAutoFit/>
          </a:bodyPr>
          <a:lstStyle/>
          <a:p>
            <a:pPr>
              <a:buFont typeface="Arial" pitchFamily="34" charset="0"/>
              <a:buChar char="•"/>
            </a:pPr>
            <a:r>
              <a:rPr lang="el-GR" sz="2600" b="1" dirty="0" smtClean="0"/>
              <a:t> </a:t>
            </a:r>
            <a:r>
              <a:rPr lang="el-GR" sz="2800" b="1" dirty="0" smtClean="0">
                <a:solidFill>
                  <a:srgbClr val="FFFF00"/>
                </a:solidFill>
              </a:rPr>
              <a:t>ν.4310/1929</a:t>
            </a:r>
          </a:p>
          <a:p>
            <a:pPr lvl="1"/>
            <a:r>
              <a:rPr lang="el-GR" sz="1600" i="1" dirty="0" smtClean="0"/>
              <a:t>- Περί εγκαταστάσεως και κινήσεως αλλοδαπών εν Ελλάδι, αστυνομικού ελέγχου, διαβατηρίων και απελάσεων και εκτοπίσεων</a:t>
            </a:r>
            <a:endParaRPr lang="el-GR" sz="1600" b="1" dirty="0" smtClean="0"/>
          </a:p>
          <a:p>
            <a:pPr lvl="1">
              <a:buFont typeface="Arial" pitchFamily="34" charset="0"/>
              <a:buChar char="•"/>
            </a:pPr>
            <a:r>
              <a:rPr lang="el-GR" sz="2200" b="1" dirty="0" smtClean="0"/>
              <a:t>  </a:t>
            </a:r>
            <a:r>
              <a:rPr lang="el-GR" sz="2200" dirty="0" smtClean="0"/>
              <a:t>ν.5405/1932</a:t>
            </a:r>
          </a:p>
          <a:p>
            <a:pPr lvl="1">
              <a:buFont typeface="Arial" pitchFamily="34" charset="0"/>
              <a:buChar char="•"/>
            </a:pPr>
            <a:r>
              <a:rPr lang="el-GR" sz="2200" dirty="0" smtClean="0"/>
              <a:t>  ν. 719/1948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5">
                <a:satMod val="175000"/>
                <a:alpha val="40000"/>
              </a:schemeClr>
            </a:glow>
          </a:effectLst>
        </p:spPr>
        <p:txBody>
          <a:bodyPr wrap="square" rtlCol="0">
            <a:spAutoFit/>
          </a:bodyPr>
          <a:lstStyle/>
          <a:p>
            <a:pPr algn="ctr"/>
            <a:r>
              <a:rPr lang="el-GR" b="1" smtClean="0"/>
              <a:t>Ιστορική αναδρομή της Μεταναστευτικής νομοθεσίας</a:t>
            </a:r>
            <a:endParaRPr lang="el-GR" b="1"/>
          </a:p>
        </p:txBody>
      </p:sp>
      <p:pic>
        <p:nvPicPr>
          <p:cNvPr id="1026" name="Picture 2"/>
          <p:cNvPicPr>
            <a:picLocks noChangeAspect="1" noChangeArrowheads="1"/>
          </p:cNvPicPr>
          <p:nvPr/>
        </p:nvPicPr>
        <p:blipFill>
          <a:blip r:embed="rId2" cstate="print"/>
          <a:srcRect/>
          <a:stretch>
            <a:fillRect/>
          </a:stretch>
        </p:blipFill>
        <p:spPr bwMode="auto">
          <a:xfrm>
            <a:off x="857224" y="857232"/>
            <a:ext cx="7500990"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5">
                <a:satMod val="175000"/>
                <a:alpha val="40000"/>
              </a:schemeClr>
            </a:glow>
          </a:effectLst>
        </p:spPr>
        <p:txBody>
          <a:bodyPr wrap="square" rtlCol="0">
            <a:spAutoFit/>
          </a:bodyPr>
          <a:lstStyle/>
          <a:p>
            <a:pPr algn="ctr"/>
            <a:r>
              <a:rPr lang="el-GR" b="1" smtClean="0"/>
              <a:t>Ιστορική αναδρομή της Μεταναστευτικής νομοθεσίας</a:t>
            </a:r>
            <a:endParaRPr lang="el-GR" b="1"/>
          </a:p>
        </p:txBody>
      </p:sp>
      <p:sp>
        <p:nvSpPr>
          <p:cNvPr id="11" name="10 - TextBox"/>
          <p:cNvSpPr txBox="1"/>
          <p:nvPr/>
        </p:nvSpPr>
        <p:spPr>
          <a:xfrm>
            <a:off x="251520" y="764704"/>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Α.Ν. της 25/01/1936 (ΦΕΚ Α’ 58/25-01-1936)</a:t>
            </a:r>
          </a:p>
          <a:p>
            <a:pPr lvl="1"/>
            <a:r>
              <a:rPr lang="el-GR" sz="1600" i="1" smtClean="0"/>
              <a:t>- Περί Συστάσεως Υπηρεσίας Αμύνης του Κράτους</a:t>
            </a:r>
            <a:endParaRPr lang="el-GR" sz="1600" b="1" smtClean="0"/>
          </a:p>
        </p:txBody>
      </p:sp>
      <p:sp>
        <p:nvSpPr>
          <p:cNvPr id="12" name="11 - TextBox"/>
          <p:cNvSpPr txBox="1"/>
          <p:nvPr/>
        </p:nvSpPr>
        <p:spPr>
          <a:xfrm>
            <a:off x="251520" y="1628800"/>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Α.Ν. 46/1936 (ΦΕΚ Α’ 379/31-08-1936)</a:t>
            </a:r>
          </a:p>
          <a:p>
            <a:pPr lvl="1"/>
            <a:r>
              <a:rPr lang="el-GR" sz="1600" b="1" smtClean="0"/>
              <a:t>- </a:t>
            </a:r>
            <a:r>
              <a:rPr lang="el-GR" sz="1600" i="1" smtClean="0"/>
              <a:t>Περί συστάσεως Υφυπουργείου Εργασίας</a:t>
            </a:r>
            <a:endParaRPr lang="el-GR" sz="1600" b="1" smtClean="0"/>
          </a:p>
        </p:txBody>
      </p:sp>
      <p:sp>
        <p:nvSpPr>
          <p:cNvPr id="13" name="12 - TextBox"/>
          <p:cNvSpPr txBox="1"/>
          <p:nvPr/>
        </p:nvSpPr>
        <p:spPr>
          <a:xfrm>
            <a:off x="251520" y="2545740"/>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Α.Ν. 320/1936 (ΦΕΚ Α’ 498/10-11-1936)</a:t>
            </a:r>
          </a:p>
          <a:p>
            <a:pPr lvl="1"/>
            <a:r>
              <a:rPr lang="el-GR" sz="1600" i="1" smtClean="0"/>
              <a:t>- Περί οργανικών τινών διατάξεων του Υφυπουργείου Δημοσίας Ασφαλείας</a:t>
            </a:r>
            <a:endParaRPr lang="el-GR" sz="1600" b="1" smtClean="0"/>
          </a:p>
        </p:txBody>
      </p:sp>
      <p:sp>
        <p:nvSpPr>
          <p:cNvPr id="14" name="13 - TextBox"/>
          <p:cNvSpPr txBox="1"/>
          <p:nvPr/>
        </p:nvSpPr>
        <p:spPr>
          <a:xfrm>
            <a:off x="251520" y="3501008"/>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Α.Ν. 376/1936 (ΦΕΚ Α’ 546/18-12-1936)</a:t>
            </a:r>
          </a:p>
          <a:p>
            <a:pPr lvl="1"/>
            <a:r>
              <a:rPr lang="el-GR" sz="1600" i="1" smtClean="0"/>
              <a:t>- Περί μέτρων ασφαλείας οχυρών θέσεων</a:t>
            </a:r>
            <a:endParaRPr lang="el-GR" sz="1600" b="1" smtClean="0"/>
          </a:p>
        </p:txBody>
      </p:sp>
      <p:sp>
        <p:nvSpPr>
          <p:cNvPr id="15" name="14 - TextBox"/>
          <p:cNvSpPr txBox="1"/>
          <p:nvPr/>
        </p:nvSpPr>
        <p:spPr>
          <a:xfrm>
            <a:off x="251520" y="4437112"/>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Β.Δ. της 22/09/1951 (ΦΕΚ Α’ 262/22-09-1951)</a:t>
            </a:r>
          </a:p>
          <a:p>
            <a:pPr lvl="1"/>
            <a:r>
              <a:rPr lang="el-GR" sz="1600" i="1" smtClean="0"/>
              <a:t>- Περί οργανώσεως και συνθέσεως των Υπηρεσιών Επιλύσεως Εργατικών Διαφορών, Αδειών Εργασίας Αλλοδαπών και Γραφείου Γενικού Διευθυντού</a:t>
            </a:r>
            <a:endParaRPr lang="el-GR" sz="16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5">
                <a:satMod val="175000"/>
                <a:alpha val="40000"/>
              </a:schemeClr>
            </a:glow>
          </a:effectLst>
        </p:spPr>
        <p:txBody>
          <a:bodyPr wrap="square" rtlCol="0">
            <a:spAutoFit/>
          </a:bodyPr>
          <a:lstStyle/>
          <a:p>
            <a:pPr algn="ctr"/>
            <a:r>
              <a:rPr lang="el-GR" b="1" smtClean="0"/>
              <a:t>Ιστορική αναδρομή της Μεταναστευτικής νομοθεσίας</a:t>
            </a:r>
            <a:endParaRPr lang="el-GR" b="1"/>
          </a:p>
        </p:txBody>
      </p:sp>
      <p:sp>
        <p:nvSpPr>
          <p:cNvPr id="11" name="10 - TextBox"/>
          <p:cNvSpPr txBox="1"/>
          <p:nvPr/>
        </p:nvSpPr>
        <p:spPr>
          <a:xfrm>
            <a:off x="251520" y="764704"/>
            <a:ext cx="8712968" cy="1015663"/>
          </a:xfrm>
          <a:prstGeom prst="rect">
            <a:avLst/>
          </a:prstGeom>
          <a:noFill/>
        </p:spPr>
        <p:txBody>
          <a:bodyPr wrap="square" rtlCol="0">
            <a:spAutoFit/>
          </a:bodyPr>
          <a:lstStyle/>
          <a:p>
            <a:pPr>
              <a:buFont typeface="Arial" pitchFamily="34" charset="0"/>
              <a:buChar char="•"/>
            </a:pPr>
            <a:r>
              <a:rPr lang="el-GR" sz="2600" b="1" dirty="0" smtClean="0"/>
              <a:t> </a:t>
            </a:r>
            <a:r>
              <a:rPr lang="el-GR" sz="2800" b="1" dirty="0" smtClean="0"/>
              <a:t>ν.1975/1991</a:t>
            </a:r>
          </a:p>
          <a:p>
            <a:pPr lvl="1"/>
            <a:r>
              <a:rPr lang="el-GR" sz="1600" i="1" dirty="0" smtClean="0"/>
              <a:t>- Είσοδος-έξοδος, παραμονή, εργασία, απέλαση αλλοδαπών, διαδικασία αναγνώρισης αλλοδαπών προσφύγων και άλλες διατάξεις </a:t>
            </a:r>
            <a:endParaRPr lang="el-GR" sz="1600" b="1" dirty="0" smtClean="0"/>
          </a:p>
        </p:txBody>
      </p:sp>
      <p:sp>
        <p:nvSpPr>
          <p:cNvPr id="10" name="9 - TextBox"/>
          <p:cNvSpPr txBox="1"/>
          <p:nvPr/>
        </p:nvSpPr>
        <p:spPr>
          <a:xfrm>
            <a:off x="251520" y="1844824"/>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Π.Δ. 358/1997 (ΦΕΚ Α’ 240/28-11-1997)</a:t>
            </a:r>
          </a:p>
          <a:p>
            <a:pPr lvl="1"/>
            <a:r>
              <a:rPr lang="el-GR" sz="1600" i="1" smtClean="0"/>
              <a:t>- Προϋποθέσεις και διαδικασία για τη νόμιμη παραμονή και εργασία αλλοδαπών στην Ελλάδα που δεν είναι υπήκοοι των Κρατών-Μελών της Ευρωπαϊκής Ένωσης</a:t>
            </a:r>
            <a:endParaRPr lang="el-GR" sz="1600" b="1" smtClean="0"/>
          </a:p>
        </p:txBody>
      </p:sp>
      <p:sp>
        <p:nvSpPr>
          <p:cNvPr id="16" name="15 - TextBox"/>
          <p:cNvSpPr txBox="1"/>
          <p:nvPr/>
        </p:nvSpPr>
        <p:spPr>
          <a:xfrm>
            <a:off x="251520" y="2917393"/>
            <a:ext cx="8712968" cy="769441"/>
          </a:xfrm>
          <a:prstGeom prst="rect">
            <a:avLst/>
          </a:prstGeom>
          <a:noFill/>
        </p:spPr>
        <p:txBody>
          <a:bodyPr wrap="square" rtlCol="0">
            <a:spAutoFit/>
          </a:bodyPr>
          <a:lstStyle/>
          <a:p>
            <a:pPr>
              <a:buFont typeface="Arial" pitchFamily="34" charset="0"/>
              <a:buChar char="•"/>
            </a:pPr>
            <a:r>
              <a:rPr lang="el-GR" sz="2600" b="1" dirty="0" smtClean="0"/>
              <a:t> </a:t>
            </a:r>
            <a:r>
              <a:rPr lang="el-GR" sz="2800" b="1" dirty="0" smtClean="0"/>
              <a:t>Π.Δ. 359/1997 (ΦΕΚ Α’ 240/28-11-1997)</a:t>
            </a:r>
          </a:p>
          <a:p>
            <a:pPr lvl="1"/>
            <a:r>
              <a:rPr lang="el-GR" sz="1600" i="1" dirty="0" smtClean="0"/>
              <a:t>- Χορήγηση της κάρτας παραμονής περιορισμένης χρονικής διάρκειας σε αλλοδαπούς</a:t>
            </a:r>
            <a:endParaRPr lang="el-GR" sz="1600" b="1" dirty="0" smtClean="0"/>
          </a:p>
        </p:txBody>
      </p:sp>
      <p:sp>
        <p:nvSpPr>
          <p:cNvPr id="17" name="16 - TextBox"/>
          <p:cNvSpPr txBox="1"/>
          <p:nvPr/>
        </p:nvSpPr>
        <p:spPr>
          <a:xfrm>
            <a:off x="251520" y="3811687"/>
            <a:ext cx="8712968" cy="1015663"/>
          </a:xfrm>
          <a:prstGeom prst="rect">
            <a:avLst/>
          </a:prstGeom>
          <a:noFill/>
        </p:spPr>
        <p:txBody>
          <a:bodyPr wrap="square" rtlCol="0">
            <a:spAutoFit/>
          </a:bodyPr>
          <a:lstStyle/>
          <a:p>
            <a:pPr>
              <a:buFont typeface="Arial" pitchFamily="34" charset="0"/>
              <a:buChar char="•"/>
            </a:pPr>
            <a:r>
              <a:rPr lang="el-GR" sz="2600" b="1" smtClean="0"/>
              <a:t> </a:t>
            </a:r>
            <a:r>
              <a:rPr lang="el-GR" sz="2800" b="1" smtClean="0"/>
              <a:t>ν.2910/2001</a:t>
            </a:r>
          </a:p>
          <a:p>
            <a:pPr lvl="1"/>
            <a:r>
              <a:rPr lang="el-GR" sz="1600" i="1" smtClean="0"/>
              <a:t>- Είσοδος και παραμονή αλλοδαπών στην Ελληνική Επικράτεια. Κτήση της ελληνικής ιθαγένειας με πολιτογράφηση και άλλες διατάξεις</a:t>
            </a:r>
            <a:endParaRPr lang="el-GR" sz="1600" b="1" smtClean="0"/>
          </a:p>
        </p:txBody>
      </p:sp>
      <p:sp>
        <p:nvSpPr>
          <p:cNvPr id="18" name="17 - TextBox"/>
          <p:cNvSpPr txBox="1"/>
          <p:nvPr/>
        </p:nvSpPr>
        <p:spPr>
          <a:xfrm>
            <a:off x="251520" y="4869160"/>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ν.3386/2005</a:t>
            </a:r>
          </a:p>
          <a:p>
            <a:pPr lvl="1"/>
            <a:r>
              <a:rPr lang="el-GR" sz="1600" i="1" smtClean="0"/>
              <a:t>- Είσοδος, διαμονή και κοινωνική ένταξη υπηκόων τρίτων χωρών στην ελληνική επικράτεια</a:t>
            </a:r>
            <a:endParaRPr lang="el-GR" sz="1600" b="1"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2">
                <a:satMod val="175000"/>
                <a:alpha val="40000"/>
              </a:schemeClr>
            </a:glow>
          </a:effectLst>
        </p:spPr>
        <p:txBody>
          <a:bodyPr wrap="square" rtlCol="0">
            <a:spAutoFit/>
          </a:bodyPr>
          <a:lstStyle/>
          <a:p>
            <a:pPr algn="ctr"/>
            <a:r>
              <a:rPr lang="el-GR" b="1" smtClean="0"/>
              <a:t>Ο Κώδικας Μετανάστευσης (ν.4251/2014): 4 χρόνια μετά</a:t>
            </a:r>
            <a:endParaRPr lang="el-GR" b="1"/>
          </a:p>
        </p:txBody>
      </p:sp>
      <p:sp>
        <p:nvSpPr>
          <p:cNvPr id="11" name="10 - TextBox"/>
          <p:cNvSpPr txBox="1"/>
          <p:nvPr/>
        </p:nvSpPr>
        <p:spPr>
          <a:xfrm>
            <a:off x="251520" y="764704"/>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a:p>
            <a:pPr lvl="1"/>
            <a:r>
              <a:rPr lang="el-GR" sz="1600" i="1" smtClean="0"/>
              <a:t>- Κώδικας Μετανάστευσης και Κοινωνικής Ένταξης και λοιπές διατάξεις</a:t>
            </a:r>
            <a:endParaRPr lang="el-GR" sz="1600" b="1" smtClean="0"/>
          </a:p>
        </p:txBody>
      </p:sp>
      <p:cxnSp>
        <p:nvCxnSpPr>
          <p:cNvPr id="22" name="21 - Γωνιακή σύνδεση"/>
          <p:cNvCxnSpPr/>
          <p:nvPr/>
        </p:nvCxnSpPr>
        <p:spPr>
          <a:xfrm rot="16200000" flipH="1">
            <a:off x="323528" y="1547500"/>
            <a:ext cx="1152128" cy="1008112"/>
          </a:xfrm>
          <a:prstGeom prst="bentConnector3">
            <a:avLst>
              <a:gd name="adj1" fmla="val 50000"/>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25" name="24 - TextBox"/>
          <p:cNvSpPr txBox="1"/>
          <p:nvPr/>
        </p:nvSpPr>
        <p:spPr>
          <a:xfrm>
            <a:off x="323528" y="2627620"/>
            <a:ext cx="2160240" cy="369332"/>
          </a:xfrm>
          <a:prstGeom prst="rect">
            <a:avLst/>
          </a:prstGeom>
          <a:noFill/>
          <a:ln w="12700">
            <a:solidFill>
              <a:schemeClr val="tx1"/>
            </a:solidFill>
          </a:ln>
          <a:effectLst>
            <a:glow rad="63500">
              <a:schemeClr val="accent1">
                <a:satMod val="175000"/>
                <a:alpha val="40000"/>
              </a:schemeClr>
            </a:glow>
          </a:effectLst>
        </p:spPr>
        <p:txBody>
          <a:bodyPr wrap="square" rtlCol="0">
            <a:spAutoFit/>
          </a:bodyPr>
          <a:lstStyle/>
          <a:p>
            <a:pPr algn="ctr"/>
            <a:r>
              <a:rPr lang="el-GR" smtClean="0"/>
              <a:t>Οι Εξαιρετικοί Λόγοι</a:t>
            </a:r>
            <a:endParaRPr lang="el-GR"/>
          </a:p>
        </p:txBody>
      </p:sp>
      <p:cxnSp>
        <p:nvCxnSpPr>
          <p:cNvPr id="34" name="33 - Γωνιακή σύνδεση"/>
          <p:cNvCxnSpPr/>
          <p:nvPr/>
        </p:nvCxnSpPr>
        <p:spPr>
          <a:xfrm>
            <a:off x="395536" y="1475492"/>
            <a:ext cx="4104456" cy="1089412"/>
          </a:xfrm>
          <a:prstGeom prst="straightConnector1">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6" name="35 - TextBox"/>
          <p:cNvSpPr txBox="1"/>
          <p:nvPr/>
        </p:nvSpPr>
        <p:spPr>
          <a:xfrm>
            <a:off x="2843808" y="2636912"/>
            <a:ext cx="3168352" cy="369332"/>
          </a:xfrm>
          <a:prstGeom prst="rect">
            <a:avLst/>
          </a:prstGeom>
          <a:noFill/>
          <a:ln w="12700">
            <a:solidFill>
              <a:schemeClr val="tx1"/>
            </a:solidFill>
          </a:ln>
          <a:effectLst>
            <a:glow rad="63500">
              <a:schemeClr val="accent1">
                <a:satMod val="175000"/>
                <a:alpha val="40000"/>
              </a:schemeClr>
            </a:glow>
          </a:effectLst>
        </p:spPr>
        <p:txBody>
          <a:bodyPr wrap="square" rtlCol="0">
            <a:spAutoFit/>
          </a:bodyPr>
          <a:lstStyle/>
          <a:p>
            <a:pPr algn="ctr"/>
            <a:r>
              <a:rPr lang="el-GR" smtClean="0"/>
              <a:t>Οι παράτυπα διαμένοντες (13</a:t>
            </a:r>
            <a:r>
              <a:rPr lang="el-GR" baseline="30000" smtClean="0"/>
              <a:t>Α</a:t>
            </a:r>
            <a:r>
              <a:rPr lang="el-GR" smtClean="0"/>
              <a:t>)</a:t>
            </a:r>
            <a:endParaRPr lang="el-GR"/>
          </a:p>
        </p:txBody>
      </p:sp>
      <p:cxnSp>
        <p:nvCxnSpPr>
          <p:cNvPr id="38" name="33 - Γωνιακή σύνδεση"/>
          <p:cNvCxnSpPr/>
          <p:nvPr/>
        </p:nvCxnSpPr>
        <p:spPr>
          <a:xfrm>
            <a:off x="395536" y="1484784"/>
            <a:ext cx="7416824" cy="1080120"/>
          </a:xfrm>
          <a:prstGeom prst="straightConnector1">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40" name="39 - TextBox"/>
          <p:cNvSpPr txBox="1"/>
          <p:nvPr/>
        </p:nvSpPr>
        <p:spPr>
          <a:xfrm>
            <a:off x="6228184" y="2627620"/>
            <a:ext cx="2807296" cy="369332"/>
          </a:xfrm>
          <a:prstGeom prst="rect">
            <a:avLst/>
          </a:prstGeom>
          <a:noFill/>
          <a:ln w="12700">
            <a:solidFill>
              <a:schemeClr val="tx1"/>
            </a:solidFill>
          </a:ln>
          <a:effectLst>
            <a:glow rad="63500">
              <a:schemeClr val="accent1">
                <a:satMod val="175000"/>
                <a:alpha val="40000"/>
              </a:schemeClr>
            </a:glow>
          </a:effectLst>
        </p:spPr>
        <p:txBody>
          <a:bodyPr wrap="square" rtlCol="0">
            <a:spAutoFit/>
          </a:bodyPr>
          <a:lstStyle/>
          <a:p>
            <a:pPr algn="ctr"/>
            <a:r>
              <a:rPr lang="el-GR" smtClean="0"/>
              <a:t>Μετακλήσεις για εργασία</a:t>
            </a:r>
            <a:endParaRPr lang="el-GR"/>
          </a:p>
        </p:txBody>
      </p:sp>
      <p:cxnSp>
        <p:nvCxnSpPr>
          <p:cNvPr id="42" name="41 - Ευθύγραμμο βέλος σύνδεσης"/>
          <p:cNvCxnSpPr/>
          <p:nvPr/>
        </p:nvCxnSpPr>
        <p:spPr>
          <a:xfrm>
            <a:off x="1403648" y="3068960"/>
            <a:ext cx="0" cy="576064"/>
          </a:xfrm>
          <a:prstGeom prst="straightConnector1">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44" name="43 - TextBox"/>
          <p:cNvSpPr txBox="1"/>
          <p:nvPr/>
        </p:nvSpPr>
        <p:spPr>
          <a:xfrm>
            <a:off x="323528" y="3657798"/>
            <a:ext cx="2160240" cy="923330"/>
          </a:xfrm>
          <a:prstGeom prst="rect">
            <a:avLst/>
          </a:prstGeom>
          <a:noFill/>
          <a:ln>
            <a:solidFill>
              <a:schemeClr val="tx1"/>
            </a:solidFill>
          </a:ln>
        </p:spPr>
        <p:txBody>
          <a:bodyPr wrap="square" rtlCol="0">
            <a:spAutoFit/>
          </a:bodyPr>
          <a:lstStyle/>
          <a:p>
            <a:pPr algn="ctr"/>
            <a:r>
              <a:rPr lang="el-GR" smtClean="0"/>
              <a:t>Καταλείπεται στη Διοίκηση μεγάλη διοικητική ευχέρεια</a:t>
            </a:r>
            <a:endParaRPr lang="el-GR"/>
          </a:p>
        </p:txBody>
      </p:sp>
      <p:cxnSp>
        <p:nvCxnSpPr>
          <p:cNvPr id="45" name="44 - Ευθύγραμμο βέλος σύνδεσης"/>
          <p:cNvCxnSpPr/>
          <p:nvPr/>
        </p:nvCxnSpPr>
        <p:spPr>
          <a:xfrm>
            <a:off x="4427984" y="3068960"/>
            <a:ext cx="0" cy="576064"/>
          </a:xfrm>
          <a:prstGeom prst="straightConnector1">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 result for strawberry clipart"/>
          <p:cNvPicPr>
            <a:picLocks noChangeAspect="1" noChangeArrowheads="1"/>
          </p:cNvPicPr>
          <p:nvPr/>
        </p:nvPicPr>
        <p:blipFill>
          <a:blip r:embed="rId2" cstate="print"/>
          <a:srcRect/>
          <a:stretch>
            <a:fillRect/>
          </a:stretch>
        </p:blipFill>
        <p:spPr bwMode="auto">
          <a:xfrm rot="5886825">
            <a:off x="3461026" y="3872750"/>
            <a:ext cx="1719116" cy="1283606"/>
          </a:xfrm>
          <a:prstGeom prst="rect">
            <a:avLst/>
          </a:prstGeom>
          <a:noFill/>
        </p:spPr>
      </p:pic>
      <p:pic>
        <p:nvPicPr>
          <p:cNvPr id="1028" name="Picture 4" descr="Image result for trojan horse clipart"/>
          <p:cNvPicPr>
            <a:picLocks noChangeAspect="1" noChangeArrowheads="1"/>
          </p:cNvPicPr>
          <p:nvPr/>
        </p:nvPicPr>
        <p:blipFill>
          <a:blip r:embed="rId3" cstate="print"/>
          <a:srcRect/>
          <a:stretch>
            <a:fillRect/>
          </a:stretch>
        </p:blipFill>
        <p:spPr bwMode="auto">
          <a:xfrm>
            <a:off x="6792781" y="3573016"/>
            <a:ext cx="1955683" cy="1800200"/>
          </a:xfrm>
          <a:prstGeom prst="rect">
            <a:avLst/>
          </a:prstGeom>
          <a:noFill/>
        </p:spPr>
      </p:pic>
      <p:cxnSp>
        <p:nvCxnSpPr>
          <p:cNvPr id="46" name="45 - Ευθύγραμμο βέλος σύνδεσης"/>
          <p:cNvCxnSpPr/>
          <p:nvPr/>
        </p:nvCxnSpPr>
        <p:spPr>
          <a:xfrm>
            <a:off x="7740352" y="3068960"/>
            <a:ext cx="0" cy="576064"/>
          </a:xfrm>
          <a:prstGeom prst="straightConnector1">
            <a:avLst/>
          </a:prstGeom>
          <a:ln w="38100">
            <a:prstDash val="sysDash"/>
            <a:headEnd type="ova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i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ox(i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i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ox(in)">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linds(horizontal)">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checkerboard(across)">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 calcmode="lin" valueType="num">
                                      <p:cBhvr additive="base">
                                        <p:cTn id="62" dur="3000" fill="hold"/>
                                        <p:tgtEl>
                                          <p:spTgt spid="1028"/>
                                        </p:tgtEl>
                                        <p:attrNameLst>
                                          <p:attrName>ppt_x</p:attrName>
                                        </p:attrNameLst>
                                      </p:cBhvr>
                                      <p:tavLst>
                                        <p:tav tm="0">
                                          <p:val>
                                            <p:strVal val="0-#ppt_w/2"/>
                                          </p:val>
                                        </p:tav>
                                        <p:tav tm="100000">
                                          <p:val>
                                            <p:strVal val="#ppt_x"/>
                                          </p:val>
                                        </p:tav>
                                      </p:tavLst>
                                    </p:anim>
                                    <p:anim calcmode="lin" valueType="num">
                                      <p:cBhvr additive="base">
                                        <p:cTn id="63" dur="30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40"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Ο Οδικός Χάρτης της νόμιμης Μετανάστευσης</a:t>
            </a:r>
            <a:endParaRPr lang="el-GR" b="1"/>
          </a:p>
        </p:txBody>
      </p:sp>
      <p:sp>
        <p:nvSpPr>
          <p:cNvPr id="11" name="10 - TextBox"/>
          <p:cNvSpPr txBox="1"/>
          <p:nvPr/>
        </p:nvSpPr>
        <p:spPr>
          <a:xfrm>
            <a:off x="251520" y="764704"/>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a:p>
            <a:pPr lvl="1"/>
            <a:r>
              <a:rPr lang="el-GR" sz="1600" i="1" smtClean="0"/>
              <a:t>- Κώδικας Μετανάστευσης και Κοινωνικής Ένταξης και λοιπές διατάξεις</a:t>
            </a:r>
            <a:endParaRPr lang="el-GR" sz="1600" b="1" smtClean="0"/>
          </a:p>
        </p:txBody>
      </p:sp>
      <p:pic>
        <p:nvPicPr>
          <p:cNvPr id="19458" name="Picture 2"/>
          <p:cNvPicPr>
            <a:picLocks noChangeAspect="1" noChangeArrowheads="1"/>
          </p:cNvPicPr>
          <p:nvPr/>
        </p:nvPicPr>
        <p:blipFill>
          <a:blip r:embed="rId2" cstate="print"/>
          <a:srcRect/>
          <a:stretch>
            <a:fillRect/>
          </a:stretch>
        </p:blipFill>
        <p:spPr bwMode="auto">
          <a:xfrm>
            <a:off x="539552" y="1916832"/>
            <a:ext cx="8136904" cy="3322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796136" y="116632"/>
            <a:ext cx="3240360" cy="648072"/>
          </a:xfrm>
        </p:spPr>
        <p:txBody>
          <a:bodyPr>
            <a:normAutofit fontScale="92500"/>
          </a:bodyPr>
          <a:lstStyle/>
          <a:p>
            <a:pPr algn="r">
              <a:spcBef>
                <a:spcPts val="0"/>
              </a:spcBef>
            </a:pPr>
            <a:r>
              <a:rPr lang="el-GR" sz="1400" b="1" smtClean="0">
                <a:solidFill>
                  <a:schemeClr val="tx1">
                    <a:lumMod val="75000"/>
                  </a:schemeClr>
                </a:solidFill>
              </a:rPr>
              <a:t>ΔΣΘ/</a:t>
            </a:r>
            <a:r>
              <a:rPr lang="el-GR" sz="1400" b="1" err="1" smtClean="0">
                <a:solidFill>
                  <a:schemeClr val="tx1">
                    <a:lumMod val="75000"/>
                  </a:schemeClr>
                </a:solidFill>
              </a:rPr>
              <a:t>Ε.Νο.Εμ.Δ</a:t>
            </a:r>
            <a:r>
              <a:rPr lang="el-GR" sz="1400" b="1" smtClean="0">
                <a:solidFill>
                  <a:schemeClr val="tx1">
                    <a:lumMod val="75000"/>
                  </a:schemeClr>
                </a:solidFill>
              </a:rPr>
              <a:t>. </a:t>
            </a:r>
            <a:r>
              <a:rPr lang="en-US" sz="1400" b="1" smtClean="0">
                <a:solidFill>
                  <a:schemeClr val="tx1">
                    <a:lumMod val="75000"/>
                  </a:schemeClr>
                </a:solidFill>
              </a:rPr>
              <a:t>IMMIGRATIO</a:t>
            </a:r>
          </a:p>
          <a:p>
            <a:pPr algn="r">
              <a:spcBef>
                <a:spcPts val="0"/>
              </a:spcBef>
            </a:pPr>
            <a:r>
              <a:rPr lang="en-US" sz="1400" i="1" smtClean="0">
                <a:solidFill>
                  <a:schemeClr val="tx1">
                    <a:lumMod val="75000"/>
                  </a:schemeClr>
                </a:solidFill>
              </a:rPr>
              <a:t>“</a:t>
            </a:r>
            <a:r>
              <a:rPr lang="el-GR" sz="1400" i="1" smtClean="0">
                <a:solidFill>
                  <a:schemeClr val="tx1">
                    <a:lumMod val="75000"/>
                  </a:schemeClr>
                </a:solidFill>
              </a:rPr>
              <a:t>Η μεταναστευτική πολιτική στο επίκεντρο</a:t>
            </a:r>
            <a:r>
              <a:rPr lang="en-US" sz="1400" i="1" smtClean="0">
                <a:solidFill>
                  <a:schemeClr val="tx1">
                    <a:lumMod val="75000"/>
                  </a:schemeClr>
                </a:solidFill>
              </a:rPr>
              <a:t>”</a:t>
            </a:r>
            <a:endParaRPr lang="el-GR" sz="1400" i="1" smtClean="0">
              <a:solidFill>
                <a:schemeClr val="tx1">
                  <a:lumMod val="75000"/>
                </a:schemeClr>
              </a:solidFill>
            </a:endParaRPr>
          </a:p>
          <a:p>
            <a:pPr algn="r">
              <a:spcBef>
                <a:spcPts val="0"/>
              </a:spcBef>
            </a:pPr>
            <a:r>
              <a:rPr lang="el-GR" sz="1400" b="1" i="1" smtClean="0">
                <a:solidFill>
                  <a:schemeClr val="tx1">
                    <a:lumMod val="75000"/>
                  </a:schemeClr>
                </a:solidFill>
              </a:rPr>
              <a:t>22-03-2018</a:t>
            </a:r>
            <a:endParaRPr lang="el-GR" sz="1400" b="1" i="1">
              <a:solidFill>
                <a:schemeClr val="tx1">
                  <a:lumMod val="75000"/>
                </a:schemeClr>
              </a:solidFill>
            </a:endParaRPr>
          </a:p>
        </p:txBody>
      </p:sp>
      <p:sp>
        <p:nvSpPr>
          <p:cNvPr id="4" name="2 - Υπότιτλος"/>
          <p:cNvSpPr txBox="1">
            <a:spLocks/>
          </p:cNvSpPr>
          <p:nvPr/>
        </p:nvSpPr>
        <p:spPr>
          <a:xfrm>
            <a:off x="179512" y="116632"/>
            <a:ext cx="2592288" cy="360040"/>
          </a:xfrm>
          <a:prstGeom prst="rect">
            <a:avLst/>
          </a:prstGeom>
        </p:spPr>
        <p:txBody>
          <a:bodyPr vert="horz" lIns="118872" tIns="0" rIns="45720" bIns="0" rtlCol="0" anchor="b">
            <a:normAutofit fontScale="92500" lnSpcReduction="10000"/>
          </a:bodyPr>
          <a:lstStyle/>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l-GR" sz="1400" b="1" i="1" smtClean="0">
                <a:solidFill>
                  <a:schemeClr val="tx1">
                    <a:lumMod val="75000"/>
                  </a:schemeClr>
                </a:solidFill>
              </a:rPr>
              <a:t>Γεώργιος Κ. Ματσαρίδης</a:t>
            </a:r>
          </a:p>
          <a:p>
            <a:pPr marL="0" marR="0" lvl="0" indent="0"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l-GR" sz="1400" b="0" i="1" u="none" strike="noStrike" kern="1200" cap="none" spc="0" normalizeH="0" baseline="0" noProof="0" smtClean="0">
                <a:ln>
                  <a:noFill/>
                </a:ln>
                <a:solidFill>
                  <a:schemeClr val="tx1">
                    <a:lumMod val="75000"/>
                  </a:schemeClr>
                </a:solidFill>
                <a:effectLst/>
                <a:uLnTx/>
                <a:uFillTx/>
                <a:latin typeface="+mn-lt"/>
                <a:ea typeface="+mn-ea"/>
                <a:cs typeface="+mn-cs"/>
              </a:rPr>
              <a:t>Αν.</a:t>
            </a:r>
            <a:r>
              <a:rPr kumimoji="0" lang="el-GR" sz="1400" b="0" i="1" u="none" strike="noStrike" kern="1200" cap="none" spc="0" normalizeH="0" noProof="0" smtClean="0">
                <a:ln>
                  <a:noFill/>
                </a:ln>
                <a:solidFill>
                  <a:schemeClr val="tx1">
                    <a:lumMod val="75000"/>
                  </a:schemeClr>
                </a:solidFill>
                <a:effectLst/>
                <a:uLnTx/>
                <a:uFillTx/>
                <a:latin typeface="+mn-lt"/>
                <a:ea typeface="+mn-ea"/>
                <a:cs typeface="+mn-cs"/>
              </a:rPr>
              <a:t> Προϊστάμενος ΤΑΔ Ν. Ημαθίας</a:t>
            </a:r>
            <a:endParaRPr kumimoji="0" lang="el-GR" sz="1400" b="0" i="1" u="none" strike="noStrike" kern="1200" cap="none" spc="0" normalizeH="0" baseline="0" noProof="0">
              <a:ln>
                <a:noFill/>
              </a:ln>
              <a:solidFill>
                <a:schemeClr val="tx1">
                  <a:lumMod val="75000"/>
                </a:schemeClr>
              </a:solidFill>
              <a:effectLst/>
              <a:uLnTx/>
              <a:uFillTx/>
              <a:latin typeface="+mn-lt"/>
              <a:ea typeface="+mn-ea"/>
              <a:cs typeface="+mn-cs"/>
            </a:endParaRPr>
          </a:p>
        </p:txBody>
      </p:sp>
      <p:sp>
        <p:nvSpPr>
          <p:cNvPr id="8" name="7 - TextBox"/>
          <p:cNvSpPr txBox="1"/>
          <p:nvPr/>
        </p:nvSpPr>
        <p:spPr>
          <a:xfrm>
            <a:off x="971600" y="6165304"/>
            <a:ext cx="7344816" cy="369332"/>
          </a:xfrm>
          <a:prstGeom prst="rect">
            <a:avLst/>
          </a:prstGeom>
          <a:noFill/>
          <a:ln>
            <a:solidFill>
              <a:schemeClr val="tx1"/>
            </a:solidFill>
            <a:prstDash val="sysDash"/>
          </a:ln>
          <a:effectLst>
            <a:glow rad="101600">
              <a:schemeClr val="accent3">
                <a:satMod val="175000"/>
                <a:alpha val="40000"/>
              </a:schemeClr>
            </a:glow>
          </a:effectLst>
        </p:spPr>
        <p:txBody>
          <a:bodyPr wrap="square" rtlCol="0">
            <a:spAutoFit/>
          </a:bodyPr>
          <a:lstStyle/>
          <a:p>
            <a:pPr algn="ctr"/>
            <a:r>
              <a:rPr lang="el-GR" b="1" smtClean="0"/>
              <a:t>Ο Οδικός Χάρτης της νόμιμης Μετανάστευσης</a:t>
            </a:r>
            <a:endParaRPr lang="el-GR" b="1"/>
          </a:p>
        </p:txBody>
      </p:sp>
      <p:sp>
        <p:nvSpPr>
          <p:cNvPr id="11" name="10 - TextBox"/>
          <p:cNvSpPr txBox="1"/>
          <p:nvPr/>
        </p:nvSpPr>
        <p:spPr>
          <a:xfrm>
            <a:off x="251520" y="764704"/>
            <a:ext cx="8712968" cy="769441"/>
          </a:xfrm>
          <a:prstGeom prst="rect">
            <a:avLst/>
          </a:prstGeom>
          <a:noFill/>
        </p:spPr>
        <p:txBody>
          <a:bodyPr wrap="square" rtlCol="0">
            <a:spAutoFit/>
          </a:bodyPr>
          <a:lstStyle/>
          <a:p>
            <a:pPr>
              <a:buFont typeface="Arial" pitchFamily="34" charset="0"/>
              <a:buChar char="•"/>
            </a:pPr>
            <a:r>
              <a:rPr lang="el-GR" sz="2600" b="1" smtClean="0"/>
              <a:t> </a:t>
            </a:r>
            <a:r>
              <a:rPr lang="el-GR" sz="2800" b="1" smtClean="0"/>
              <a:t>ν.4251/2014</a:t>
            </a:r>
          </a:p>
          <a:p>
            <a:pPr lvl="1"/>
            <a:r>
              <a:rPr lang="el-GR" sz="1600" i="1" smtClean="0"/>
              <a:t>- Κώδικας Μετανάστευσης και Κοινωνικής Ένταξης και λοιπές διατάξεις</a:t>
            </a:r>
            <a:endParaRPr lang="el-GR" sz="1600" b="1" smtClean="0"/>
          </a:p>
        </p:txBody>
      </p:sp>
      <p:pic>
        <p:nvPicPr>
          <p:cNvPr id="20482" name="Picture 2"/>
          <p:cNvPicPr>
            <a:picLocks noChangeAspect="1" noChangeArrowheads="1"/>
          </p:cNvPicPr>
          <p:nvPr/>
        </p:nvPicPr>
        <p:blipFill>
          <a:blip r:embed="rId2" cstate="print"/>
          <a:srcRect/>
          <a:stretch>
            <a:fillRect/>
          </a:stretch>
        </p:blipFill>
        <p:spPr bwMode="auto">
          <a:xfrm>
            <a:off x="1691680" y="1628800"/>
            <a:ext cx="6113918"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377</TotalTime>
  <Words>1065</Words>
  <Application>Microsoft Office PowerPoint</Application>
  <PresentationFormat>On-screen Show (4:3)</PresentationFormat>
  <Paragraphs>156</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Tahoma</vt:lpstr>
      <vt:lpstr>Wingdings 2</vt:lpstr>
      <vt:lpstr>Corbel</vt:lpstr>
      <vt:lpstr>Wingdings</vt:lpstr>
      <vt:lpstr>Wingdings 3</vt:lpstr>
      <vt:lpstr>Λειτουργική μονάδα</vt:lpstr>
      <vt:lpstr>Κώδικας Μετανάστευσης (ν.4251/2014): 4 χρόνια μετά</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Κώδικας Μετανάστευσης (ν.4251/2014): 4 χρόνια μετά</dc:title>
  <dc:creator>gemats</dc:creator>
  <cp:lastModifiedBy>ToucHDowN XTreme</cp:lastModifiedBy>
  <cp:revision>55</cp:revision>
  <dcterms:created xsi:type="dcterms:W3CDTF">2018-03-15T07:46:22Z</dcterms:created>
  <dcterms:modified xsi:type="dcterms:W3CDTF">2018-03-21T15:44:56Z</dcterms:modified>
</cp:coreProperties>
</file>