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65" r:id="rId5"/>
    <p:sldId id="320" r:id="rId6"/>
    <p:sldId id="321" r:id="rId7"/>
    <p:sldId id="323" r:id="rId8"/>
    <p:sldId id="324" r:id="rId9"/>
    <p:sldId id="362" r:id="rId10"/>
    <p:sldId id="363" r:id="rId11"/>
    <p:sldId id="349" r:id="rId12"/>
    <p:sldId id="350" r:id="rId13"/>
    <p:sldId id="352" r:id="rId14"/>
    <p:sldId id="364" r:id="rId15"/>
    <p:sldId id="326" r:id="rId16"/>
    <p:sldId id="334" r:id="rId17"/>
    <p:sldId id="337" r:id="rId18"/>
    <p:sldId id="338" r:id="rId19"/>
    <p:sldId id="339" r:id="rId20"/>
    <p:sldId id="340" r:id="rId21"/>
    <p:sldId id="341" r:id="rId22"/>
    <p:sldId id="342" r:id="rId23"/>
    <p:sldId id="354" r:id="rId24"/>
    <p:sldId id="355" r:id="rId25"/>
    <p:sldId id="356" r:id="rId26"/>
    <p:sldId id="357" r:id="rId27"/>
    <p:sldId id="358" r:id="rId28"/>
    <p:sldId id="343" r:id="rId29"/>
    <p:sldId id="344" r:id="rId30"/>
    <p:sldId id="345" r:id="rId31"/>
    <p:sldId id="365" r:id="rId32"/>
    <p:sldId id="346" r:id="rId33"/>
    <p:sldId id="366" r:id="rId34"/>
    <p:sldId id="367" r:id="rId35"/>
    <p:sldId id="359" r:id="rId36"/>
  </p:sldIdLst>
  <p:sldSz cx="12188825" cy="6858000"/>
  <p:notesSz cx="6858000" cy="9144000"/>
  <p:custDataLst>
    <p:tags r:id="rId39"/>
  </p:custDataLst>
  <p:defaultTextStyle>
    <a:defPPr rtl="0"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4" autoAdjust="0"/>
    <p:restoredTop sz="95501" autoAdjust="0"/>
  </p:normalViewPr>
  <p:slideViewPr>
    <p:cSldViewPr showGuides="1">
      <p:cViewPr varScale="1">
        <p:scale>
          <a:sx n="116" d="100"/>
          <a:sy n="116" d="100"/>
        </p:scale>
        <p:origin x="-390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3552" y="7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DA14D5CE-94E2-421E-A773-17242EB2F00D}" type="datetime1">
              <a:rPr lang="el-GR" smtClean="0"/>
              <a:pPr algn="r" rtl="0"/>
              <a:t>24/3/2018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el-GR"/>
              <a:pPr algn="r" rtl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F7C63F47-05B9-4E1C-B656-D164BA0F9FA8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4" name="Σύμβολο κράτησης θέσης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l-GR" noProof="0" dirty="0" smtClean="0"/>
              <a:t>Στυλ υποδείγματος κειμένου</a:t>
            </a:r>
            <a:endParaRPr lang="el-GR" noProof="0" dirty="0"/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40957034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065214" y="1828800"/>
            <a:ext cx="8229600" cy="28956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065213" y="4800600"/>
            <a:ext cx="8229600" cy="12192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l-GR" noProof="0" smtClean="0"/>
              <a:t>Στυλ κύριου υπότιτλου</a:t>
            </a:r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D80FC8B3-0C6B-4133-A373-F3C43F55CCD3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9142412" y="381001"/>
            <a:ext cx="1524001" cy="56388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1522412" y="381001"/>
            <a:ext cx="7391399" cy="5638800"/>
          </a:xfrm>
        </p:spPr>
        <p:txBody>
          <a:bodyPr vert="eaVert" rtlCol="0"/>
          <a:lstStyle/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F522F7A-0DB9-4501-98EC-2CBCF555D736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61E8C6A-4A6D-485F-96EB-FC65364BEB94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9614" y="2514600"/>
            <a:ext cx="8692399" cy="2819400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4800" b="0" cap="none" baseline="0"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065213" y="5410200"/>
            <a:ext cx="8687333" cy="609601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00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941782F-5A7F-49CD-B68F-C6DA1453E4EE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sz="half" idx="1"/>
          </p:nvPr>
        </p:nvSpPr>
        <p:spPr>
          <a:xfrm>
            <a:off x="1504781" y="1905001"/>
            <a:ext cx="4419599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6229183" y="1905001"/>
            <a:ext cx="4419600" cy="4114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B188566-0978-4C4B-906C-C00F29C9E565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4" name="Σύμβολο κράτησης θέσης περιεχομένου 3"/>
          <p:cNvSpPr>
            <a:spLocks noGrp="1"/>
          </p:cNvSpPr>
          <p:nvPr>
            <p:ph sz="half" idx="2"/>
          </p:nvPr>
        </p:nvSpPr>
        <p:spPr>
          <a:xfrm>
            <a:off x="152241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5" name="Σύμβολο κράτησης θέσης κειμένου 4"/>
          <p:cNvSpPr>
            <a:spLocks noGrp="1"/>
          </p:cNvSpPr>
          <p:nvPr>
            <p:ph type="body" sz="quarter" idx="3"/>
          </p:nvPr>
        </p:nvSpPr>
        <p:spPr>
          <a:xfrm>
            <a:off x="6249861" y="1905000"/>
            <a:ext cx="4416552" cy="762000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000" b="0" cap="all" spc="200" baseline="0">
                <a:solidFill>
                  <a:schemeClr val="accent1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6" name="Σύμβολο κράτησης θέσης περιεχομένου 5"/>
          <p:cNvSpPr>
            <a:spLocks noGrp="1"/>
          </p:cNvSpPr>
          <p:nvPr>
            <p:ph sz="quarter" idx="4"/>
          </p:nvPr>
        </p:nvSpPr>
        <p:spPr>
          <a:xfrm>
            <a:off x="6249861" y="2743201"/>
            <a:ext cx="4416552" cy="3276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7" name="Σύμβολο κράτησης θέσης ημερομηνίας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FA4A54F1-8371-4517-9AE2-339F6F9642B4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8" name="Σύμβολο κράτησης θέσης υποσέλιδου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9" name="Σύμβολο κράτησης θέσης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 smtClean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ημερομηνίας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3C0F0B0-2F8F-4F66-A8AF-B164837EAE99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4" name="Σύμβολο κράτησης θέσης υποσέλιδου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5" name="Σύμβολο κράτησης θέσης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ημερομηνίας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7515D76-C5F8-4308-AFA2-4800D5FB5236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3" name="Σύμβολο κράτησης θέσης υποσέλιδου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4" name="Σύμβολο κράτησης θέσης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Autofit/>
          </a:bodyPr>
          <a:lstStyle>
            <a:lvl1pPr algn="l" rtl="0">
              <a:lnSpc>
                <a:spcPct val="90000"/>
              </a:lnSpc>
              <a:defRPr sz="3600" b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περιεχομένου 2"/>
          <p:cNvSpPr>
            <a:spLocks noGrp="1"/>
          </p:cNvSpPr>
          <p:nvPr>
            <p:ph idx="1"/>
          </p:nvPr>
        </p:nvSpPr>
        <p:spPr>
          <a:xfrm>
            <a:off x="4951414" y="685800"/>
            <a:ext cx="6400800" cy="53340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  <a:p>
            <a:pPr lvl="1" rtl="0"/>
            <a:r>
              <a:rPr lang="el-GR" noProof="0" smtClean="0"/>
              <a:t>Δεύτερου επιπέδου</a:t>
            </a:r>
          </a:p>
          <a:p>
            <a:pPr lvl="2" rtl="0"/>
            <a:r>
              <a:rPr lang="el-GR" noProof="0" smtClean="0"/>
              <a:t>Τρίτου επιπέδου</a:t>
            </a:r>
          </a:p>
          <a:p>
            <a:pPr lvl="3" rtl="0"/>
            <a:r>
              <a:rPr lang="el-GR" noProof="0" smtClean="0"/>
              <a:t>Τέταρτου επιπέδου</a:t>
            </a:r>
          </a:p>
          <a:p>
            <a:pPr lvl="4" rtl="0"/>
            <a:r>
              <a:rPr lang="el-GR" noProof="0" smtClean="0"/>
              <a:t>Πέμπτου επιπέδου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313C684-8691-4479-BADE-5A6DE08A7F61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Σύμβολο κράτησης θέσης εικόνας 2"/>
          <p:cNvSpPr>
            <a:spLocks noGrp="1"/>
          </p:cNvSpPr>
          <p:nvPr>
            <p:ph type="pic" idx="1"/>
          </p:nvPr>
        </p:nvSpPr>
        <p:spPr>
          <a:xfrm>
            <a:off x="4951414" y="685800"/>
            <a:ext cx="6400799" cy="5334000"/>
          </a:xfrm>
          <a:solidFill>
            <a:schemeClr val="bg2"/>
          </a:solidFill>
          <a:ln w="76200">
            <a:solidFill>
              <a:schemeClr val="tx1"/>
            </a:solidFill>
            <a:miter lim="800000"/>
          </a:ln>
        </p:spPr>
        <p:txBody>
          <a:bodyPr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l-GR" noProof="0" smtClean="0"/>
              <a:t>Κάντε κλικ στο εικονίδιο για να προσθέσετε εικόνα</a:t>
            </a:r>
            <a:endParaRPr lang="el-GR" noProof="0" dirty="0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055604" y="1905000"/>
            <a:ext cx="3596607" cy="2667000"/>
          </a:xfrm>
        </p:spPr>
        <p:txBody>
          <a:bodyPr rtlCol="0" anchor="b">
            <a:normAutofit/>
          </a:bodyPr>
          <a:lstStyle>
            <a:lvl1pPr algn="l" rtl="0">
              <a:lnSpc>
                <a:spcPct val="90000"/>
              </a:lnSpc>
              <a:defRPr sz="3600" b="0" i="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el-GR" smtClean="0"/>
              <a:t>Στυλ κύριου τίτλου</a:t>
            </a:r>
            <a:endParaRPr lang="el-GR" noProof="0" dirty="0"/>
          </a:p>
        </p:txBody>
      </p:sp>
      <p:sp>
        <p:nvSpPr>
          <p:cNvPr id="4" name="Σύμβολο κράτησης θέσης κειμένου 3"/>
          <p:cNvSpPr>
            <a:spLocks noGrp="1"/>
          </p:cNvSpPr>
          <p:nvPr>
            <p:ph type="body" sz="half" idx="2"/>
          </p:nvPr>
        </p:nvSpPr>
        <p:spPr>
          <a:xfrm>
            <a:off x="1065213" y="4648200"/>
            <a:ext cx="3581399" cy="1371600"/>
          </a:xfrm>
        </p:spPr>
        <p:txBody>
          <a:bodyPr rtlCol="0">
            <a:normAutofit/>
          </a:bodyPr>
          <a:lstStyle>
            <a:lvl1pPr marL="0" indent="0" algn="l" rtl="0">
              <a:lnSpc>
                <a:spcPct val="90000"/>
              </a:lnSpc>
              <a:spcBef>
                <a:spcPts val="1200"/>
              </a:spcBef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 rtl="0"/>
            <a:r>
              <a:rPr lang="el-GR" noProof="0" smtClean="0"/>
              <a:t>Στυλ υποδείγματος κειμένου</a:t>
            </a:r>
          </a:p>
        </p:txBody>
      </p:sp>
      <p:sp>
        <p:nvSpPr>
          <p:cNvPr id="5" name="Σύμβολο κράτησης θέσης ημερομηνίας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4C50843-64CE-44BE-A859-97B618FF540B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6" name="Σύμβολο κράτησης θέσης υποσέλιδου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l-GR" noProof="0" dirty="0"/>
          </a:p>
        </p:txBody>
      </p:sp>
      <p:sp>
        <p:nvSpPr>
          <p:cNvPr id="7" name="Σύμβολο κράτησης θέσης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A013F82-EE5E-44EE-A61D-E31C6657F26F}" type="slidenum">
              <a:rPr lang="el-GR" noProof="0"/>
              <a:pPr rtl="0"/>
              <a:t>‹#›</a:t>
            </a:fld>
            <a:endParaRPr lang="el-GR" noProof="0" dirty="0"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ύμβολο κράτησης θέσης τίτλου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l-GR" dirty="0" smtClean="0"/>
              <a:t>Στυλ κύριου τίτλου</a:t>
            </a:r>
            <a:endParaRPr lang="el-GR" noProof="0" dirty="0"/>
          </a:p>
        </p:txBody>
      </p:sp>
      <p:sp>
        <p:nvSpPr>
          <p:cNvPr id="3" name="Σύμβολο κράτησης θέσης κειμένου 2"/>
          <p:cNvSpPr>
            <a:spLocks noGrp="1"/>
          </p:cNvSpPr>
          <p:nvPr>
            <p:ph type="body" idx="1"/>
          </p:nvPr>
        </p:nvSpPr>
        <p:spPr>
          <a:xfrm>
            <a:off x="1522413" y="1904999"/>
            <a:ext cx="9134391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l-GR" noProof="0" dirty="0"/>
              <a:t>Στυλ υποδείγματος κειμένου</a:t>
            </a:r>
          </a:p>
          <a:p>
            <a:pPr lvl="1" rtl="0"/>
            <a:r>
              <a:rPr lang="el-GR" noProof="0" dirty="0"/>
              <a:t>Δεύτερου επιπέδου</a:t>
            </a:r>
          </a:p>
          <a:p>
            <a:pPr lvl="2" rtl="0"/>
            <a:r>
              <a:rPr lang="el-GR" noProof="0" dirty="0"/>
              <a:t>Τρίτου επιπέδου</a:t>
            </a:r>
          </a:p>
          <a:p>
            <a:pPr lvl="3" rtl="0"/>
            <a:r>
              <a:rPr lang="el-GR" noProof="0" dirty="0"/>
              <a:t>Τέταρτου επιπέδου</a:t>
            </a:r>
          </a:p>
          <a:p>
            <a:pPr lvl="4" rtl="0"/>
            <a:r>
              <a:rPr lang="el-GR" noProof="0" dirty="0"/>
              <a:t>Πέμπτου επιπέδου</a:t>
            </a:r>
          </a:p>
        </p:txBody>
      </p:sp>
      <p:sp>
        <p:nvSpPr>
          <p:cNvPr id="4" name="Σύμβολο κράτησης θέσης ημερομηνίας 3"/>
          <p:cNvSpPr>
            <a:spLocks noGrp="1"/>
          </p:cNvSpPr>
          <p:nvPr>
            <p:ph type="dt" sz="half" idx="2"/>
          </p:nvPr>
        </p:nvSpPr>
        <p:spPr>
          <a:xfrm>
            <a:off x="8226422" y="6400800"/>
            <a:ext cx="144938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91673F-ECC7-42DC-96C0-8951E5A86711}" type="datetime1">
              <a:rPr lang="el-GR" smtClean="0"/>
              <a:pPr/>
              <a:t>24/3/2018</a:t>
            </a:fld>
            <a:endParaRPr lang="el-GR" dirty="0"/>
          </a:p>
        </p:txBody>
      </p:sp>
      <p:sp>
        <p:nvSpPr>
          <p:cNvPr id="5" name="Σύμβολο κράτησης θέσης υποσέλιδου 4"/>
          <p:cNvSpPr>
            <a:spLocks noGrp="1"/>
          </p:cNvSpPr>
          <p:nvPr>
            <p:ph type="ftr" sz="quarter" idx="3"/>
          </p:nvPr>
        </p:nvSpPr>
        <p:spPr>
          <a:xfrm>
            <a:off x="1522413" y="6400800"/>
            <a:ext cx="655319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l-GR" noProof="0" dirty="0"/>
          </a:p>
        </p:txBody>
      </p:sp>
      <p:sp>
        <p:nvSpPr>
          <p:cNvPr id="6" name="Σύμβολο κράτησης θέσης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9828211" y="6400800"/>
            <a:ext cx="838201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0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1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63550" indent="-231775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SzPct val="10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82625" indent="-21907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4625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30288" indent="-173038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SzPct val="10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0700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380744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554480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Τίτλος 2"/>
          <p:cNvSpPr>
            <a:spLocks noGrp="1"/>
          </p:cNvSpPr>
          <p:nvPr>
            <p:ph type="ctrTitle"/>
          </p:nvPr>
        </p:nvSpPr>
        <p:spPr>
          <a:xfrm>
            <a:off x="1629916" y="1916832"/>
            <a:ext cx="8856984" cy="2520280"/>
          </a:xfrm>
        </p:spPr>
        <p:txBody>
          <a:bodyPr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l-GR" sz="4400" b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l-GR" sz="44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ΤΑ</a:t>
            </a:r>
            <a:r>
              <a:rPr lang="el-GR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4000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ΚΥΚΛΩΜΑΤΑ ΔΙΑΚΙΝΗΣΗΣ ΠΑΡΑΤΥΠΩΝ ΑΛΛΟΔΑΠΩΝ ΚΑΙ ΤΡΟΠΟΙ ΑΝΤΙΜΕΤΩΠΙΣΗΣ ΤΟΥΣ</a:t>
            </a:r>
            <a:r>
              <a:rPr lang="el-GR" sz="4000" b="1" i="1" dirty="0">
                <a:solidFill>
                  <a:prstClr val="white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el-GR" sz="7200" dirty="0"/>
          </a:p>
        </p:txBody>
      </p:sp>
      <p:sp>
        <p:nvSpPr>
          <p:cNvPr id="4" name="Υπότιτλος 3"/>
          <p:cNvSpPr>
            <a:spLocks noGrp="1"/>
          </p:cNvSpPr>
          <p:nvPr>
            <p:ph type="subTitle" idx="1"/>
          </p:nvPr>
        </p:nvSpPr>
        <p:spPr>
          <a:xfrm>
            <a:off x="5230316" y="5445224"/>
            <a:ext cx="6480719" cy="504056"/>
          </a:xfrm>
        </p:spPr>
        <p:txBody>
          <a:bodyPr rtlCol="0">
            <a:normAutofit/>
          </a:bodyPr>
          <a:lstStyle/>
          <a:p>
            <a:pPr algn="ctr"/>
            <a:r>
              <a:rPr lang="el-GR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ΔΙΕΥΘΥΝΣΗ ΑΛΛΟΔΑΠΩΝ ΘΕΣΣΑΛΟΝΙΚΗΣ</a:t>
            </a: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519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Oval 5"/>
          <p:cNvSpPr>
            <a:spLocks noChangeArrowheads="1"/>
          </p:cNvSpPr>
          <p:nvPr/>
        </p:nvSpPr>
        <p:spPr bwMode="auto">
          <a:xfrm>
            <a:off x="9451983" y="1176021"/>
            <a:ext cx="1322950" cy="81281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0" name="Text Box 6"/>
          <p:cNvSpPr txBox="1">
            <a:spLocks noChangeArrowheads="1"/>
          </p:cNvSpPr>
          <p:nvPr/>
        </p:nvSpPr>
        <p:spPr bwMode="auto">
          <a:xfrm>
            <a:off x="8181975" y="333376"/>
            <a:ext cx="2197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/>
              <a:t>Κωνσταντινούπολη</a:t>
            </a:r>
          </a:p>
        </p:txBody>
      </p:sp>
      <p:sp>
        <p:nvSpPr>
          <p:cNvPr id="29701" name="Oval 7"/>
          <p:cNvSpPr>
            <a:spLocks noChangeArrowheads="1"/>
          </p:cNvSpPr>
          <p:nvPr/>
        </p:nvSpPr>
        <p:spPr bwMode="auto">
          <a:xfrm>
            <a:off x="5734371" y="1556791"/>
            <a:ext cx="1267255" cy="792089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29702" name="Oval 8"/>
          <p:cNvSpPr>
            <a:spLocks noChangeArrowheads="1"/>
          </p:cNvSpPr>
          <p:nvPr/>
        </p:nvSpPr>
        <p:spPr bwMode="auto">
          <a:xfrm>
            <a:off x="5806380" y="5190014"/>
            <a:ext cx="1080120" cy="61525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7" name="6 - TextBox"/>
          <p:cNvSpPr txBox="1"/>
          <p:nvPr/>
        </p:nvSpPr>
        <p:spPr>
          <a:xfrm>
            <a:off x="9164645" y="771640"/>
            <a:ext cx="24288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Κωνσταντινούπολη</a:t>
            </a:r>
          </a:p>
        </p:txBody>
      </p:sp>
      <p:sp>
        <p:nvSpPr>
          <p:cNvPr id="8" name="7 - TextBox"/>
          <p:cNvSpPr txBox="1"/>
          <p:nvPr/>
        </p:nvSpPr>
        <p:spPr>
          <a:xfrm>
            <a:off x="5678195" y="1096132"/>
            <a:ext cx="2000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Θεσσαλονίκη</a:t>
            </a:r>
          </a:p>
        </p:txBody>
      </p:sp>
      <p:sp>
        <p:nvSpPr>
          <p:cNvPr id="9" name="8 - TextBox"/>
          <p:cNvSpPr txBox="1"/>
          <p:nvPr/>
        </p:nvSpPr>
        <p:spPr>
          <a:xfrm>
            <a:off x="6541926" y="4728349"/>
            <a:ext cx="17145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Αθήνα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90156" y="836712"/>
            <a:ext cx="1944215" cy="204222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1101" y="4540753"/>
            <a:ext cx="2685279" cy="1913772"/>
          </a:xfrm>
          <a:prstGeom prst="rect">
            <a:avLst/>
          </a:prstGeom>
        </p:spPr>
      </p:pic>
      <p:pic>
        <p:nvPicPr>
          <p:cNvPr id="10" name="Εικόνα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87564" y="2003407"/>
            <a:ext cx="2651787" cy="19888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065213" y="836712"/>
            <a:ext cx="10141767" cy="5183089"/>
          </a:xfrm>
        </p:spPr>
        <p:txBody>
          <a:bodyPr>
            <a:normAutofit/>
          </a:bodyPr>
          <a:lstStyle/>
          <a:p>
            <a:r>
              <a:rPr lang="el-GR" sz="2800" b="1" u="sng" dirty="0" smtClean="0"/>
              <a:t>ΤΥΠΙΚΗ ΙΕΡΑΡΧΙΑ</a:t>
            </a:r>
            <a:endParaRPr lang="el-GR" sz="2800" b="1" u="sng" dirty="0"/>
          </a:p>
        </p:txBody>
      </p:sp>
      <p:sp>
        <p:nvSpPr>
          <p:cNvPr id="4" name="Ισοσκελές τρίγωνο 3"/>
          <p:cNvSpPr/>
          <p:nvPr/>
        </p:nvSpPr>
        <p:spPr>
          <a:xfrm>
            <a:off x="2494012" y="908720"/>
            <a:ext cx="6624735" cy="5040560"/>
          </a:xfrm>
          <a:prstGeom prst="triangle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2">
                <a:lumMod val="75000"/>
                <a:lumOff val="25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27984" y="2091335"/>
            <a:ext cx="20162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b="1" u="sng" dirty="0" smtClean="0">
                <a:solidFill>
                  <a:schemeClr val="bg1"/>
                </a:solidFill>
              </a:rPr>
              <a:t>ΑΡΧΗΓΟΣ</a:t>
            </a:r>
            <a:endParaRPr lang="el-GR" sz="2000" b="1" u="sng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54252" y="3243590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b="1" u="sng" dirty="0" smtClean="0">
                <a:solidFill>
                  <a:schemeClr val="bg1"/>
                </a:solidFill>
              </a:rPr>
              <a:t>ΥΠΑΡΧΗΓΟΙ-ΒΟΗΘΟΙ</a:t>
            </a:r>
            <a:endParaRPr lang="el-GR" b="1" u="sng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74031" y="4254568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ΟΔΗΓΟΙ ΟΧΗΜΑΤΩΝ </a:t>
            </a:r>
          </a:p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algn="ctr"/>
            <a:endParaRPr lang="el-GR" b="1" dirty="0" smtClean="0">
              <a:solidFill>
                <a:schemeClr val="bg1"/>
              </a:solidFill>
            </a:endParaRPr>
          </a:p>
          <a:p>
            <a:pPr algn="ctr"/>
            <a:r>
              <a:rPr lang="el-GR" b="1" u="sng" dirty="0" smtClean="0">
                <a:solidFill>
                  <a:schemeClr val="bg1"/>
                </a:solidFill>
              </a:rPr>
              <a:t>ΦΥΛΑΚΕΣ ΚΑΤΑΛΥΜΑΤΩΝ</a:t>
            </a:r>
            <a:endParaRPr lang="el-GR" b="1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441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764704"/>
            <a:ext cx="9143999" cy="1008112"/>
          </a:xfrm>
        </p:spPr>
        <p:txBody>
          <a:bodyPr/>
          <a:lstStyle/>
          <a:p>
            <a:pPr algn="ctr" eaLnBrk="1" hangingPunct="1"/>
            <a:r>
              <a:rPr lang="el-GR" i="1" u="sng" dirty="0" smtClean="0">
                <a:latin typeface="Times New Roman" pitchFamily="18" charset="0"/>
                <a:cs typeface="Times New Roman" pitchFamily="18" charset="0"/>
              </a:rPr>
              <a:t>ΤΥΠΙΚΗ ΙΕΡΑΡΧΙΑ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1522412" y="1600201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τυπική ιεραρχία σπανίζει στις συγκεκριμένες οργανώσεις</a:t>
            </a:r>
            <a:endParaRPr lang="en-GB" sz="28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Εντοπίζεται συνήθως στις εγκληματικές ομάδες όπου τα μέλη προέρχονται από την πρώην Ε.Σ.Σ.Δ.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i="1" u="sng" dirty="0">
                <a:latin typeface="Times New Roman" pitchFamily="18" charset="0"/>
                <a:cs typeface="Times New Roman" pitchFamily="18" charset="0"/>
              </a:rPr>
              <a:t>Σύνδεση με Επαγγέλματα 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1522412" y="1600201"/>
            <a:ext cx="91440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Ιδιοκτήτες ή οδηγοί φορτηγών – Μεταφορικές εταιρείες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Η νόμιμη μεταφορά αγαθών ενίοτε συνδυάζεται με την παράνομη μεταφορά ανθρώπων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Κατασκευή ειδικά διαμορφωμένων κρυπτών εντός φορτηγών - λεωφορείων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%25CE%2595%25CE%259B%25CE%2591%25CE%25A3"/>
          <p:cNvPicPr>
            <a:picLocks noChangeAspect="1" noChangeArrowheads="1"/>
          </p:cNvPicPr>
          <p:nvPr/>
        </p:nvPicPr>
        <p:blipFill>
          <a:blip r:embed="rId2">
            <a:lum bright="68000" contrast="-90000"/>
          </a:blip>
          <a:srcRect/>
          <a:stretch>
            <a:fillRect/>
          </a:stretch>
        </p:blipFill>
        <p:spPr bwMode="auto">
          <a:xfrm>
            <a:off x="-1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31000" y="949326"/>
            <a:ext cx="3935412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51013" y="3670300"/>
            <a:ext cx="4786313" cy="318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1522412" y="1214423"/>
            <a:ext cx="512921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l-GR" sz="2800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Κρυμμένοι σε οχήματα (βυτιοφόρα)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87099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188825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0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31172"/>
            <a:ext cx="12188825" cy="6826827"/>
          </a:xfrm>
        </p:spPr>
      </p:pic>
    </p:spTree>
    <p:extLst>
      <p:ext uri="{BB962C8B-B14F-4D97-AF65-F5344CB8AC3E}">
        <p14:creationId xmlns:p14="http://schemas.microsoft.com/office/powerpoint/2010/main" xmlns="" val="344243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0"/>
            <a:ext cx="12188825" cy="6867924"/>
          </a:xfrm>
        </p:spPr>
      </p:pic>
    </p:spTree>
    <p:extLst>
      <p:ext uri="{BB962C8B-B14F-4D97-AF65-F5344CB8AC3E}">
        <p14:creationId xmlns:p14="http://schemas.microsoft.com/office/powerpoint/2010/main" xmlns="" val="3016444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15752"/>
          </a:xfrm>
        </p:spPr>
        <p:txBody>
          <a:bodyPr/>
          <a:lstStyle/>
          <a:p>
            <a:pPr algn="ctr"/>
            <a:r>
              <a:rPr lang="el-GR" i="1" u="sng" dirty="0" smtClean="0">
                <a:latin typeface="Times New Roman" pitchFamily="18" charset="0"/>
                <a:cs typeface="Times New Roman" pitchFamily="18" charset="0"/>
              </a:rPr>
              <a:t>Τρόποι Διακίνησης</a:t>
            </a:r>
            <a:endParaRPr lang="el-GR" u="sng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2412" y="1600201"/>
            <a:ext cx="9143999" cy="4853135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Από τα χερσαία (ελληνοτουρκικά) σύνορα Νομού Έβρου</a:t>
            </a:r>
            <a:endParaRPr lang="en-GB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  Πέρασμα από τον ποταμό Έβρο με πλωτά μέσα</a:t>
            </a:r>
            <a:endParaRPr lang="en-GB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  Μεταφορά στο εσωτερικό της χώρας με οχήματα </a:t>
            </a:r>
            <a:endParaRPr lang="en-GB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  Παροχή καταλύματος στα αστικά κέντρα</a:t>
            </a:r>
            <a:endParaRPr lang="en-GB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el-GR" sz="40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4000" i="1" dirty="0" smtClean="0">
                <a:latin typeface="Times New Roman" pitchFamily="18" charset="0"/>
                <a:cs typeface="Times New Roman" pitchFamily="18" charset="0"/>
              </a:rPr>
              <a:t>  Περιστατικά ομηριών (αρπαγής-εκβίασης)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None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209"/>
            <a:ext cx="12188825" cy="6817791"/>
          </a:xfrm>
        </p:spPr>
      </p:pic>
    </p:spTree>
    <p:extLst>
      <p:ext uri="{BB962C8B-B14F-4D97-AF65-F5344CB8AC3E}">
        <p14:creationId xmlns:p14="http://schemas.microsoft.com/office/powerpoint/2010/main" xmlns="" val="490113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729" y="3222"/>
            <a:ext cx="12173095" cy="6854778"/>
          </a:xfrm>
        </p:spPr>
      </p:pic>
    </p:spTree>
    <p:extLst>
      <p:ext uri="{BB962C8B-B14F-4D97-AF65-F5344CB8AC3E}">
        <p14:creationId xmlns:p14="http://schemas.microsoft.com/office/powerpoint/2010/main" xmlns="" val="423818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12188824" cy="6859912"/>
          </a:xfrm>
        </p:spPr>
      </p:pic>
    </p:spTree>
    <p:extLst>
      <p:ext uri="{BB962C8B-B14F-4D97-AF65-F5344CB8AC3E}">
        <p14:creationId xmlns:p14="http://schemas.microsoft.com/office/powerpoint/2010/main" xmlns="" val="1558773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SDC1453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7090198"/>
          </a:xfrm>
        </p:spPr>
      </p:pic>
      <p:sp>
        <p:nvSpPr>
          <p:cNvPr id="6" name="5 - TextBox"/>
          <p:cNvSpPr txBox="1"/>
          <p:nvPr/>
        </p:nvSpPr>
        <p:spPr>
          <a:xfrm>
            <a:off x="4451338" y="6072207"/>
            <a:ext cx="42148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Κρύπτη Λεωφορείου</a:t>
            </a:r>
            <a:endParaRPr lang="el-GR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l-GR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3 - Θέση περιεχομένου" descr="SDC144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88824" cy="6858000"/>
          </a:xfrm>
        </p:spPr>
      </p:pic>
      <p:sp>
        <p:nvSpPr>
          <p:cNvPr id="5" name="4 - TextBox"/>
          <p:cNvSpPr txBox="1"/>
          <p:nvPr/>
        </p:nvSpPr>
        <p:spPr>
          <a:xfrm>
            <a:off x="1522412" y="5357827"/>
            <a:ext cx="50006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Κρύπτη Λεωφορείου</a:t>
            </a:r>
            <a:endParaRPr lang="el-GR" sz="3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2" y="274638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el-GR" b="1" i="1" u="sng" dirty="0">
                <a:latin typeface="Times New Roman" pitchFamily="18" charset="0"/>
                <a:cs typeface="Times New Roman" pitchFamily="18" charset="0"/>
              </a:rPr>
              <a:t>Τρόποι αντιμετώπισης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2412" y="1844824"/>
            <a:ext cx="9144000" cy="3888432"/>
          </a:xfrm>
        </p:spPr>
        <p:txBody>
          <a:bodyPr>
            <a:normAutofit fontScale="92500" lnSpcReduction="10000"/>
          </a:bodyPr>
          <a:lstStyle/>
          <a:p>
            <a:pPr algn="ctr">
              <a:buClr>
                <a:schemeClr val="tx1"/>
              </a:buClr>
              <a:buNone/>
            </a:pPr>
            <a:r>
              <a:rPr lang="el-GR" sz="3000" b="1" u="sng" dirty="0" smtClean="0">
                <a:latin typeface="Times New Roman" pitchFamily="18" charset="0"/>
                <a:cs typeface="Times New Roman" pitchFamily="18" charset="0"/>
              </a:rPr>
              <a:t>Πρόληψη</a:t>
            </a:r>
          </a:p>
          <a:p>
            <a:pPr>
              <a:buClr>
                <a:schemeClr val="tx1"/>
              </a:buClr>
              <a:buNone/>
            </a:pPr>
            <a:endParaRPr lang="el-GR" sz="30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Σχέδιο «ΑΣΠΙΔΑ» (αποτροπή)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Υπηρεσίες Συνοριακής Φύλαξης Α’ και Β’ Γραμμής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sz="30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000" i="1" dirty="0" smtClean="0">
                <a:latin typeface="Times New Roman" pitchFamily="18" charset="0"/>
                <a:cs typeface="Times New Roman" pitchFamily="18" charset="0"/>
              </a:rPr>
              <a:t>Σταθμοί Ελέγχου Κυκλοφορίας (ΣΤ.Ε.Κ.- «Μπλόκα»)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8842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>
            <a:normAutofit/>
          </a:bodyPr>
          <a:lstStyle/>
          <a:p>
            <a:pPr algn="ctr"/>
            <a:r>
              <a:rPr lang="el-GR" i="1" u="sng" dirty="0">
                <a:latin typeface="Times New Roman" pitchFamily="18" charset="0"/>
                <a:cs typeface="Times New Roman" pitchFamily="18" charset="0"/>
              </a:rPr>
              <a:t>Τρόποι αντιμετώπισης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2412" y="1600201"/>
            <a:ext cx="9144000" cy="4525963"/>
          </a:xfrm>
        </p:spPr>
        <p:txBody>
          <a:bodyPr>
            <a:normAutofit fontScale="92500" lnSpcReduction="10000"/>
          </a:bodyPr>
          <a:lstStyle/>
          <a:p>
            <a:pPr algn="just" eaLnBrk="1" hangingPunct="1">
              <a:buNone/>
            </a:pPr>
            <a:r>
              <a:rPr lang="el-GR" sz="3000" b="1" i="1" u="sng" dirty="0">
                <a:latin typeface="Times New Roman" pitchFamily="18" charset="0"/>
                <a:cs typeface="Times New Roman" pitchFamily="18" charset="0"/>
              </a:rPr>
              <a:t>Αποδόμηση Εγκληματικών Οργανώσεων</a:t>
            </a:r>
          </a:p>
          <a:p>
            <a:pPr eaLnBrk="1" hangingPunct="1">
              <a:buNone/>
            </a:pPr>
            <a:endParaRPr lang="el-GR" sz="3000" dirty="0"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None/>
            </a:pPr>
            <a:r>
              <a:rPr lang="el-GR" sz="3000" b="1" dirty="0">
                <a:latin typeface="Times New Roman" pitchFamily="18" charset="0"/>
                <a:cs typeface="Times New Roman" pitchFamily="18" charset="0"/>
              </a:rPr>
              <a:t>Προτεραιότητα</a:t>
            </a:r>
            <a:r>
              <a:rPr lang="el-GR" sz="3000" dirty="0">
                <a:latin typeface="Times New Roman" pitchFamily="18" charset="0"/>
                <a:cs typeface="Times New Roman" pitchFamily="18" charset="0"/>
              </a:rPr>
              <a:t> αποτελούν τα κυκλώματα που χρησιμοποιούν </a:t>
            </a:r>
            <a:r>
              <a:rPr lang="el-GR" sz="3000" b="1" u="sng" dirty="0">
                <a:latin typeface="Times New Roman" pitchFamily="18" charset="0"/>
                <a:cs typeface="Times New Roman" pitchFamily="18" charset="0"/>
              </a:rPr>
              <a:t>ιδιαίτερα επικίνδυνη μεθοδολογία δράσης:</a:t>
            </a:r>
          </a:p>
          <a:p>
            <a:pPr algn="ctr" eaLnBrk="1" hangingPunct="1">
              <a:buNone/>
            </a:pPr>
            <a:endParaRPr lang="el-GR" sz="3000" u="sng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000" i="1" dirty="0">
                <a:latin typeface="Times New Roman" pitchFamily="18" charset="0"/>
                <a:cs typeface="Times New Roman" pitchFamily="18" charset="0"/>
              </a:rPr>
              <a:t>Οχήματα με ειδικά διαμορφωμένες κρύπτες</a:t>
            </a:r>
          </a:p>
          <a:p>
            <a:pPr marL="0" indent="0" algn="just" eaLnBrk="1" hangingPunct="1">
              <a:buClr>
                <a:schemeClr val="tx1"/>
              </a:buClr>
              <a:buNone/>
            </a:pPr>
            <a:endParaRPr lang="el-GR" sz="30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3000" i="1" dirty="0">
                <a:latin typeface="Times New Roman" pitchFamily="18" charset="0"/>
                <a:cs typeface="Times New Roman" pitchFamily="18" charset="0"/>
              </a:rPr>
              <a:t>Εξαιρετικά γρήγορα οχήματα</a:t>
            </a:r>
          </a:p>
          <a:p>
            <a:pPr algn="just" eaLnBrk="1" hangingPunct="1">
              <a:buFont typeface="Georgia" pitchFamily="18" charset="0"/>
              <a:buNone/>
            </a:pPr>
            <a:endParaRPr lang="el-GR" sz="2800" i="1" u="sng" dirty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68234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2 - Θέση περιεχομένου"/>
          <p:cNvSpPr>
            <a:spLocks noGrp="1"/>
          </p:cNvSpPr>
          <p:nvPr>
            <p:ph idx="1"/>
          </p:nvPr>
        </p:nvSpPr>
        <p:spPr>
          <a:xfrm>
            <a:off x="693812" y="500042"/>
            <a:ext cx="10945216" cy="6169317"/>
          </a:xfrm>
        </p:spPr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el-GR" sz="3600" b="1" i="1" u="sng" dirty="0">
                <a:latin typeface="Times New Roman" pitchFamily="18" charset="0"/>
                <a:cs typeface="Times New Roman" pitchFamily="18" charset="0"/>
              </a:rPr>
              <a:t>Τρόποι αντιμετώπισης κυκλωμάτων διακίνησης παράτυπων αλλοδαπών</a:t>
            </a:r>
          </a:p>
          <a:p>
            <a:pPr algn="just" eaLnBrk="1" hangingPunct="1">
              <a:buFont typeface="Georgia" pitchFamily="18" charset="0"/>
              <a:buNone/>
            </a:pPr>
            <a:endParaRPr lang="el-GR" sz="1400" i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Font typeface="Georgia" pitchFamily="18" charset="0"/>
              <a:buNone/>
            </a:pPr>
            <a:r>
              <a:rPr lang="el-GR" sz="2800" i="1" u="sng" dirty="0" smtClean="0">
                <a:latin typeface="Times New Roman" pitchFamily="18" charset="0"/>
                <a:cs typeface="Times New Roman" pitchFamily="18" charset="0"/>
              </a:rPr>
              <a:t>Βασικές </a:t>
            </a:r>
            <a:r>
              <a:rPr lang="el-GR" sz="2800" i="1" u="sng" dirty="0">
                <a:latin typeface="Times New Roman" pitchFamily="18" charset="0"/>
                <a:cs typeface="Times New Roman" pitchFamily="18" charset="0"/>
              </a:rPr>
              <a:t>γραμμές έρευνας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Συλλογή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πληροφοριών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Εξέταση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μαρτύρων (μεταναστών-προσφύγων)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Ανταλλαγή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πληροφοριών με Υπηρεσίες και Διεθνείς Οργανισμούς (</a:t>
            </a:r>
            <a:r>
              <a:rPr lang="en-GB" sz="2800" i="1" dirty="0">
                <a:latin typeface="Times New Roman" pitchFamily="18" charset="0"/>
                <a:cs typeface="Times New Roman" pitchFamily="18" charset="0"/>
              </a:rPr>
              <a:t>Europol – Interpol)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Εξερεύνηση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χώρων (λήψη αποτυπωμάτων </a:t>
            </a:r>
            <a:r>
              <a:rPr lang="el-GR" sz="2800" i="1" dirty="0" err="1">
                <a:latin typeface="Times New Roman" pitchFamily="18" charset="0"/>
                <a:cs typeface="Times New Roman" pitchFamily="18" charset="0"/>
              </a:rPr>
              <a:t>κ.λ.π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.)</a:t>
            </a:r>
            <a:endParaRPr lang="en-US" sz="2800" i="1" dirty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Ειδικές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Ανακριτικές Πράξεις αρθ. 253</a:t>
            </a:r>
            <a:r>
              <a:rPr lang="el-GR" sz="2800" i="1" baseline="300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 Κώδικα Ποινικής Δικονομίας</a:t>
            </a: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Εντοπισμός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της ροής του χρήματος (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follow the money)</a:t>
            </a:r>
          </a:p>
        </p:txBody>
      </p:sp>
    </p:spTree>
    <p:extLst>
      <p:ext uri="{BB962C8B-B14F-4D97-AF65-F5344CB8AC3E}">
        <p14:creationId xmlns:p14="http://schemas.microsoft.com/office/powerpoint/2010/main" xmlns="" val="3580449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Εθνικές υποθέσεις</a:t>
            </a:r>
            <a:endParaRPr lang="el-GR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93813" y="1904999"/>
            <a:ext cx="10945216" cy="4548337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Στενή συνεργασία με Εισαγγελία Πρωτοδικών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Εποπτεία προανάκρισης από έμπειρους εισαγγελικούς λειτουργούς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el-GR" dirty="0" smtClean="0"/>
              <a:t>Συνέχιση συνεργασία με Ανακριτικά Τμήματα (εκτέλεση παραγγελιών, ταυτοποίηση αγνώστων δραστών)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dirty="0" smtClean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Ø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303312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3 - Θέση περιεχομένου" descr="IMG_069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0"/>
            <a:ext cx="12188824" cy="6858000"/>
          </a:xfrm>
        </p:spPr>
      </p:pic>
      <p:sp>
        <p:nvSpPr>
          <p:cNvPr id="6" name="TextBox 5"/>
          <p:cNvSpPr txBox="1"/>
          <p:nvPr/>
        </p:nvSpPr>
        <p:spPr>
          <a:xfrm>
            <a:off x="2998068" y="4941168"/>
            <a:ext cx="5832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Πρόσφατη υπόθεση «τυπικής ιεραρχίας»</a:t>
            </a:r>
            <a:endParaRPr lang="el-GR" sz="24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/>
          <a:lstStyle/>
          <a:p>
            <a:pPr algn="ctr"/>
            <a:r>
              <a:rPr lang="el-GR" i="1" u="sng" dirty="0" smtClean="0">
                <a:latin typeface="Times New Roman" pitchFamily="18" charset="0"/>
                <a:cs typeface="Times New Roman" pitchFamily="18" charset="0"/>
              </a:rPr>
              <a:t>Τρόποι Διακίνησης</a:t>
            </a:r>
            <a:endParaRPr lang="el-GR" dirty="0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522412" y="1600200"/>
            <a:ext cx="9144000" cy="4205064"/>
          </a:xfrm>
        </p:spPr>
        <p:txBody>
          <a:bodyPr/>
          <a:lstStyle/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Από τα θαλάσσια σύνορα με Τουρκία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 Χρήση πλωτών μέσων (βάρκες, φουσκωτά)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 Ορατοί οι κίνδυνοι για τη ζωή και τη σωματική ακεραιότητα των αλλοδαπών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b="1" u="sng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Διεθνείς </a:t>
            </a:r>
            <a:r>
              <a:rPr lang="el-GR" b="1" u="sng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υποθέσεις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0" y="1904999"/>
            <a:ext cx="12188825" cy="4114801"/>
          </a:xfrm>
        </p:spPr>
        <p:txBody>
          <a:bodyPr/>
          <a:lstStyle/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Συνεργασία με Εισαγγελία Πρωτοδικών                        Έκδοση εθνικών ενταλμάτων σύλληψης 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dirty="0"/>
              <a:t>Συνεργασία με Εισαγγελία </a:t>
            </a:r>
            <a:r>
              <a:rPr lang="el-GR" dirty="0" smtClean="0"/>
              <a:t>Εφετών                                  </a:t>
            </a:r>
            <a:r>
              <a:rPr lang="el-GR" dirty="0"/>
              <a:t>Έκδοση </a:t>
            </a:r>
            <a:r>
              <a:rPr lang="el-GR" dirty="0" smtClean="0"/>
              <a:t>διεθνών </a:t>
            </a:r>
            <a:r>
              <a:rPr lang="el-GR" dirty="0"/>
              <a:t>ενταλμάτων </a:t>
            </a:r>
            <a:r>
              <a:rPr lang="el-GR" dirty="0" smtClean="0"/>
              <a:t>σύλληψης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Συνεργασία με </a:t>
            </a:r>
            <a:r>
              <a:rPr lang="en-GB" dirty="0" smtClean="0"/>
              <a:t>EUROPOL </a:t>
            </a:r>
            <a:r>
              <a:rPr lang="el-GR" dirty="0" smtClean="0"/>
              <a:t>- </a:t>
            </a:r>
            <a:r>
              <a:rPr lang="en-GB" dirty="0" smtClean="0"/>
              <a:t>EUROJUST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Κοινή Ημέρα Δράσης (</a:t>
            </a:r>
            <a:r>
              <a:rPr lang="en-GB" dirty="0" smtClean="0"/>
              <a:t>Common Action Day</a:t>
            </a:r>
            <a:r>
              <a:rPr lang="el-GR" dirty="0" smtClean="0"/>
              <a:t>)</a:t>
            </a:r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r>
              <a:rPr lang="el-GR" dirty="0" smtClean="0"/>
              <a:t>Εκτέλεση ενταλμάτων ταυτόχρονα σε όλες τις  χώρες</a:t>
            </a: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l-GR" dirty="0"/>
          </a:p>
          <a:p>
            <a:pPr>
              <a:buClr>
                <a:schemeClr val="tx1"/>
              </a:buClr>
              <a:buFont typeface="Wingdings" panose="05000000000000000000" pitchFamily="2" charset="2"/>
              <a:buChar char="ü"/>
            </a:pPr>
            <a:endParaRPr lang="el-GR" dirty="0"/>
          </a:p>
        </p:txBody>
      </p:sp>
      <p:sp>
        <p:nvSpPr>
          <p:cNvPr id="4" name="Δεξιό βέλος 3"/>
          <p:cNvSpPr/>
          <p:nvPr/>
        </p:nvSpPr>
        <p:spPr>
          <a:xfrm flipV="1">
            <a:off x="5698368" y="2132854"/>
            <a:ext cx="792088" cy="576065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040438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"/>
            <a:ext cx="12188825" cy="68486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66420" y="4004036"/>
            <a:ext cx="6256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b="1" i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Υπόθεση διεθνούς εγκληματικού κυκλώματος</a:t>
            </a:r>
            <a:endParaRPr lang="el-GR" sz="2400" b="1" i="1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1140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916" y="2492896"/>
            <a:ext cx="8692399" cy="1634480"/>
          </a:xfrm>
        </p:spPr>
        <p:txBody>
          <a:bodyPr>
            <a:normAutofit/>
          </a:bodyPr>
          <a:lstStyle/>
          <a:p>
            <a:pPr algn="ctr"/>
            <a:r>
              <a:rPr lang="el-GR" sz="5400" i="1" u="sng" dirty="0">
                <a:latin typeface="Times New Roman" pitchFamily="18" charset="0"/>
                <a:cs typeface="Times New Roman" pitchFamily="18" charset="0"/>
              </a:rPr>
              <a:t>Ευχαριστώ πολύ!</a:t>
            </a:r>
            <a:br>
              <a:rPr lang="el-GR" sz="5400" i="1" u="sng" dirty="0">
                <a:latin typeface="Times New Roman" pitchFamily="18" charset="0"/>
                <a:cs typeface="Times New Roman" pitchFamily="18" charset="0"/>
              </a:rPr>
            </a:br>
            <a:endParaRPr lang="el-GR" sz="5400" dirty="0"/>
          </a:p>
        </p:txBody>
      </p:sp>
    </p:spTree>
    <p:extLst>
      <p:ext uri="{BB962C8B-B14F-4D97-AF65-F5344CB8AC3E}">
        <p14:creationId xmlns:p14="http://schemas.microsoft.com/office/powerpoint/2010/main" xmlns="" val="4067075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2413" y="381000"/>
            <a:ext cx="9144001" cy="8877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l-GR" b="1" i="1" u="sng" dirty="0">
                <a:latin typeface="Times New Roman" pitchFamily="18" charset="0"/>
                <a:cs typeface="Times New Roman" pitchFamily="18" charset="0"/>
              </a:rPr>
              <a:t>Προφίλ διακινητών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1522412" y="1600201"/>
            <a:ext cx="9144000" cy="4525963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Κίνητρο πάντα το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κέρδος </a:t>
            </a:r>
            <a:endParaRPr lang="en-GB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l-GR" sz="2800" b="1" i="1" u="sng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 Συχνά είναι ομόγλωσσοι με τους διακινούμενους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 Απαξία προς την ανθρώπινη ζωή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 Φαινόμενα εθισμού (τοξικομανία, τζόγος κ.λ.π.)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01924" y="476672"/>
            <a:ext cx="9144001" cy="648072"/>
          </a:xfrm>
        </p:spPr>
        <p:txBody>
          <a:bodyPr>
            <a:normAutofit/>
          </a:bodyPr>
          <a:lstStyle/>
          <a:p>
            <a:pPr algn="ctr"/>
            <a:r>
              <a:rPr lang="el-GR" i="1" u="sng" dirty="0">
                <a:latin typeface="Times New Roman" pitchFamily="18" charset="0"/>
                <a:cs typeface="Times New Roman" pitchFamily="18" charset="0"/>
              </a:rPr>
              <a:t>Υπηκοότητες διακινητών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1701924" y="1196752"/>
            <a:ext cx="8352928" cy="457250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Ελλάδα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Χώρες 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Μέσης Ανατολής (Τουρκία, Ιράκ, Συρία, Πακιστάν, Αφγανιστάν, Παλαιστίνη, </a:t>
            </a:r>
            <a:r>
              <a:rPr lang="el-GR" sz="2800" i="1" dirty="0" err="1">
                <a:latin typeface="Times New Roman" pitchFamily="18" charset="0"/>
                <a:cs typeface="Times New Roman" pitchFamily="18" charset="0"/>
              </a:rPr>
              <a:t>κ.λ.π</a:t>
            </a:r>
            <a:r>
              <a:rPr lang="el-GR" sz="2800" i="1" dirty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pPr marL="0" indent="0">
              <a:lnSpc>
                <a:spcPct val="100000"/>
              </a:lnSpc>
              <a:buClr>
                <a:schemeClr val="tx1"/>
              </a:buClr>
              <a:buNone/>
            </a:pPr>
            <a:endParaRPr lang="el-GR" sz="1400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χώρες πρώην Ε.Σ.Σ.Δ.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endParaRPr lang="el-GR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Βουλγαρία 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hangingPunct="1">
              <a:lnSpc>
                <a:spcPct val="100000"/>
              </a:lnSpc>
              <a:buClr>
                <a:schemeClr val="tx1"/>
              </a:buClr>
              <a:buNone/>
            </a:pPr>
            <a:endParaRPr lang="el-GR" sz="14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00000"/>
              </a:lnSpc>
              <a:buClr>
                <a:schemeClr val="tx1"/>
              </a:buClr>
              <a:buFont typeface="Wingdings" pitchFamily="2" charset="2"/>
              <a:buChar char="ü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Αλβανία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629916" y="2492896"/>
            <a:ext cx="8692399" cy="1634480"/>
          </a:xfrm>
        </p:spPr>
        <p:txBody>
          <a:bodyPr>
            <a:normAutofit fontScale="90000"/>
          </a:bodyPr>
          <a:lstStyle/>
          <a:p>
            <a:pPr marL="420624" indent="-384048" algn="ctr">
              <a:defRPr/>
            </a:pPr>
            <a:r>
              <a:rPr lang="el-GR" sz="5400" i="1" dirty="0">
                <a:latin typeface="Times New Roman" pitchFamily="18" charset="0"/>
                <a:cs typeface="Times New Roman" pitchFamily="18" charset="0"/>
              </a:rPr>
              <a:t>ΔΟΜΗ κυκλωμάτων διακίνησης παράτυπων αλλοδαπών</a:t>
            </a:r>
          </a:p>
        </p:txBody>
      </p:sp>
    </p:spTree>
    <p:extLst>
      <p:ext uri="{BB962C8B-B14F-4D97-AF65-F5344CB8AC3E}">
        <p14:creationId xmlns:p14="http://schemas.microsoft.com/office/powerpoint/2010/main" xmlns="" val="2405505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5940" y="1916832"/>
            <a:ext cx="8352928" cy="4426080"/>
          </a:xfrm>
          <a:prstGeom prst="rect">
            <a:avLst/>
          </a:prstGeom>
        </p:spPr>
      </p:pic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1989956" y="894419"/>
            <a:ext cx="8687333" cy="609601"/>
          </a:xfrm>
        </p:spPr>
        <p:txBody>
          <a:bodyPr/>
          <a:lstStyle/>
          <a:p>
            <a:r>
              <a:rPr lang="el-GR" sz="3600" b="1" u="sng" cap="none" spc="100" dirty="0">
                <a:solidFill>
                  <a:prstClr val="white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ΕΓΚΛΗΜΑΤΙΚΑ ΚΥΚΛΩΜΑΤΑ</a:t>
            </a:r>
            <a:endParaRPr lang="el-GR" b="1" dirty="0"/>
          </a:p>
        </p:txBody>
      </p:sp>
    </p:spTree>
    <p:extLst>
      <p:ext uri="{BB962C8B-B14F-4D97-AF65-F5344CB8AC3E}">
        <p14:creationId xmlns:p14="http://schemas.microsoft.com/office/powerpoint/2010/main" xmlns="" val="12062077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522412" y="274638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l-GR" i="1" u="sng" dirty="0">
                <a:latin typeface="Times New Roman" pitchFamily="18" charset="0"/>
                <a:cs typeface="Times New Roman" pitchFamily="18" charset="0"/>
              </a:rPr>
              <a:t>ΕΓΚΛΗΜΑΤΙΚΑ ΚΥΚΛΩΜΑΤΑ</a:t>
            </a:r>
          </a:p>
        </p:txBody>
      </p:sp>
      <p:sp>
        <p:nvSpPr>
          <p:cNvPr id="25603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522412" y="1643064"/>
            <a:ext cx="9144000" cy="4376737"/>
          </a:xfrm>
        </p:spPr>
        <p:txBody>
          <a:bodyPr/>
          <a:lstStyle/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Χαλαρά δίκτυα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Loose </a:t>
            </a:r>
            <a:r>
              <a:rPr lang="en-GB" sz="2800" i="1" dirty="0" smtClean="0">
                <a:latin typeface="Times New Roman" pitchFamily="18" charset="0"/>
                <a:cs typeface="Times New Roman" pitchFamily="18" charset="0"/>
              </a:rPr>
              <a:t>Criminal 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Networks)</a:t>
            </a: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 eaLnBrk="1" hangingPunct="1">
              <a:buClr>
                <a:schemeClr val="tx1"/>
              </a:buClr>
              <a:buNone/>
            </a:pPr>
            <a:endParaRPr lang="en-US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Μεμονωμένα άτομα ή ομάδες ατόμων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Επίπεδη δομή </a:t>
            </a:r>
            <a:endParaRPr lang="en-GB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algn="just"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l-GR" sz="2800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Άμεση επικοινωνία μεταξύ μελών </a:t>
            </a:r>
          </a:p>
          <a:p>
            <a:pPr eaLnBrk="1" hangingPunct="1">
              <a:buClr>
                <a:schemeClr val="tx1"/>
              </a:buClr>
              <a:buFont typeface="Wingdings" pitchFamily="2" charset="2"/>
              <a:buChar char="Ø"/>
            </a:pPr>
            <a:endParaRPr lang="el-GR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 idx="4294967295"/>
          </p:nvPr>
        </p:nvSpPr>
        <p:spPr>
          <a:xfrm>
            <a:off x="1522412" y="274638"/>
            <a:ext cx="9144000" cy="1143000"/>
          </a:xfrm>
        </p:spPr>
        <p:txBody>
          <a:bodyPr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algn="ctr">
              <a:defRPr/>
            </a:pPr>
            <a:r>
              <a:rPr lang="el-GR" i="1" u="sng" dirty="0">
                <a:latin typeface="Times New Roman" pitchFamily="18" charset="0"/>
                <a:cs typeface="Times New Roman" pitchFamily="18" charset="0"/>
              </a:rPr>
              <a:t>ΕΓΚΛΗΜΑΤΙΚΑ ΚΥΚΛΩΜΑΤΑ</a:t>
            </a:r>
            <a:endParaRPr lang="el-GR" b="1" u="sng" dirty="0">
              <a:ln w="6350">
                <a:noFill/>
              </a:ln>
              <a:gradFill>
                <a:gsLst>
                  <a:gs pos="0">
                    <a:schemeClr val="accent1">
                      <a:tint val="73000"/>
                      <a:satMod val="145000"/>
                    </a:schemeClr>
                  </a:gs>
                  <a:gs pos="73000">
                    <a:schemeClr val="accent1">
                      <a:tint val="73000"/>
                      <a:satMod val="145000"/>
                    </a:schemeClr>
                  </a:gs>
                  <a:gs pos="100000">
                    <a:schemeClr val="accent1">
                      <a:tint val="83000"/>
                      <a:satMod val="143000"/>
                    </a:schemeClr>
                  </a:gs>
                </a:gsLst>
                <a:lin ang="4800000" scaled="1"/>
              </a:gra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651" name="2 - Θέση περιεχομένου"/>
          <p:cNvSpPr>
            <a:spLocks noGrp="1"/>
          </p:cNvSpPr>
          <p:nvPr>
            <p:ph idx="4294967295"/>
          </p:nvPr>
        </p:nvSpPr>
        <p:spPr>
          <a:xfrm>
            <a:off x="1522412" y="1928813"/>
            <a:ext cx="9144000" cy="4114800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100000"/>
              </a:lnSpc>
              <a:buFontTx/>
              <a:buNone/>
            </a:pPr>
            <a:r>
              <a:rPr lang="el-GR" sz="2800" i="1" dirty="0" smtClean="0">
                <a:latin typeface="Times New Roman" pitchFamily="18" charset="0"/>
                <a:cs typeface="Times New Roman" pitchFamily="18" charset="0"/>
              </a:rPr>
              <a:t> Η ανίχνευση των εγκληματικών κυκλωμάτων είναι δύσκολη και όταν μεμονωμένα άτομα συλλαμβάνονται, το κύκλωμα έχει τη δυνατότητα να αναδιοργανώνεται γρήγορα και να συσπειρώνεται γύρω από νέα μέλη.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Ψηφιακό μπλε τούνελ 16x9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9411880_TF02895261_TF02895261" id="{9AC09354-8CEC-4CCB-8B14-7D3D61CDE7E0}" vid="{4DFAADB3-3FBF-4169-B76B-2D492E85FC6C}"/>
    </a:ext>
  </a:extLst>
</a:theme>
</file>

<file path=ppt/theme/theme2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0E41224-0370-4595-877C-23316CD80004}">
  <ds:schemaRefs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4873beb7-5857-4685-be1f-d57550cc96cc"/>
    <ds:schemaRef ds:uri="http://schemas.microsoft.com/office/2006/metadata/properties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Επαγγελματική παρουσίαση ψηφιακής μπλε σήραγγας (ευρεία οθόνη)</Template>
  <TotalTime>0</TotalTime>
  <Words>469</Words>
  <Application>Microsoft Office PowerPoint</Application>
  <PresentationFormat>Προσαρμογή</PresentationFormat>
  <Paragraphs>114</Paragraphs>
  <Slides>32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32</vt:i4>
      </vt:variant>
    </vt:vector>
  </HeadingPairs>
  <TitlesOfParts>
    <vt:vector size="33" baseType="lpstr">
      <vt:lpstr>Ψηφιακό μπλε τούνελ 16x9</vt:lpstr>
      <vt:lpstr>«ΤΑ ΚΥΚΛΩΜΑΤΑ ΔΙΑΚΙΝΗΣΗΣ ΠΑΡΑΤΥΠΩΝ ΑΛΛΟΔΑΠΩΝ ΚΑΙ ΤΡΟΠΟΙ ΑΝΤΙΜΕΤΩΠΙΣΗΣ ΤΟΥΣ»</vt:lpstr>
      <vt:lpstr>Τρόποι Διακίνησης</vt:lpstr>
      <vt:lpstr>Τρόποι Διακίνησης</vt:lpstr>
      <vt:lpstr>Προφίλ διακινητών</vt:lpstr>
      <vt:lpstr>Υπηκοότητες διακινητών</vt:lpstr>
      <vt:lpstr>ΔΟΜΗ κυκλωμάτων διακίνησης παράτυπων αλλοδαπών</vt:lpstr>
      <vt:lpstr>Διαφάνεια 7</vt:lpstr>
      <vt:lpstr>ΕΓΚΛΗΜΑΤΙΚΑ ΚΥΚΛΩΜΑΤΑ</vt:lpstr>
      <vt:lpstr>ΕΓΚΛΗΜΑΤΙΚΑ ΚΥΚΛΩΜΑΤΑ</vt:lpstr>
      <vt:lpstr>Διαφάνεια 10</vt:lpstr>
      <vt:lpstr>Διαφάνεια 11</vt:lpstr>
      <vt:lpstr>ΤΥΠΙΚΗ ΙΕΡΑΡΧΙΑ</vt:lpstr>
      <vt:lpstr>Σύνδεση με Επαγγέλματα 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Διαφάνεια 20</vt:lpstr>
      <vt:lpstr>Διαφάνεια 21</vt:lpstr>
      <vt:lpstr>Διαφάνεια 22</vt:lpstr>
      <vt:lpstr>Διαφάνεια 23</vt:lpstr>
      <vt:lpstr>Διαφάνεια 24</vt:lpstr>
      <vt:lpstr>Τρόποι αντιμετώπισης</vt:lpstr>
      <vt:lpstr>Τρόποι αντιμετώπισης</vt:lpstr>
      <vt:lpstr>Διαφάνεια 27</vt:lpstr>
      <vt:lpstr>Εθνικές υποθέσεις</vt:lpstr>
      <vt:lpstr>Διαφάνεια 29</vt:lpstr>
      <vt:lpstr>Διεθνείς υποθέσεις</vt:lpstr>
      <vt:lpstr>Διαφάνεια 31</vt:lpstr>
      <vt:lpstr>Ευχαριστώ πολύ!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2018-03-20T17:51:04Z</dcterms:created>
  <dcterms:modified xsi:type="dcterms:W3CDTF">2018-03-24T09:11:45Z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